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1"/>
  </p:notesMasterIdLst>
  <p:sldIdLst>
    <p:sldId id="1701" r:id="rId2"/>
    <p:sldId id="2877" r:id="rId3"/>
    <p:sldId id="2878" r:id="rId4"/>
    <p:sldId id="2735" r:id="rId5"/>
    <p:sldId id="2698" r:id="rId6"/>
    <p:sldId id="2740" r:id="rId7"/>
    <p:sldId id="2741" r:id="rId8"/>
    <p:sldId id="2742" r:id="rId9"/>
    <p:sldId id="2743" r:id="rId10"/>
    <p:sldId id="2744" r:id="rId11"/>
    <p:sldId id="2745" r:id="rId12"/>
    <p:sldId id="2746" r:id="rId13"/>
    <p:sldId id="2747" r:id="rId14"/>
    <p:sldId id="2748" r:id="rId15"/>
    <p:sldId id="2768" r:id="rId16"/>
    <p:sldId id="2749" r:id="rId17"/>
    <p:sldId id="2750" r:id="rId18"/>
    <p:sldId id="2751" r:id="rId19"/>
    <p:sldId id="2752" r:id="rId20"/>
    <p:sldId id="2753" r:id="rId21"/>
    <p:sldId id="2755" r:id="rId22"/>
    <p:sldId id="2757" r:id="rId23"/>
    <p:sldId id="2758" r:id="rId24"/>
    <p:sldId id="2759" r:id="rId25"/>
    <p:sldId id="2762" r:id="rId26"/>
    <p:sldId id="2760" r:id="rId27"/>
    <p:sldId id="2763" r:id="rId28"/>
    <p:sldId id="2764" r:id="rId29"/>
    <p:sldId id="2765" r:id="rId30"/>
    <p:sldId id="2767" r:id="rId31"/>
    <p:sldId id="2784" r:id="rId32"/>
    <p:sldId id="2779" r:id="rId33"/>
    <p:sldId id="2778" r:id="rId34"/>
    <p:sldId id="2780" r:id="rId35"/>
    <p:sldId id="2794" r:id="rId36"/>
    <p:sldId id="2754" r:id="rId37"/>
    <p:sldId id="2795" r:id="rId38"/>
    <p:sldId id="2770" r:id="rId39"/>
    <p:sldId id="2769" r:id="rId40"/>
    <p:sldId id="2771" r:id="rId41"/>
    <p:sldId id="2774" r:id="rId42"/>
    <p:sldId id="2782" r:id="rId43"/>
    <p:sldId id="2783" r:id="rId44"/>
    <p:sldId id="2785" r:id="rId45"/>
    <p:sldId id="2786" r:id="rId46"/>
    <p:sldId id="2818" r:id="rId47"/>
    <p:sldId id="2788" r:id="rId48"/>
    <p:sldId id="2776" r:id="rId49"/>
    <p:sldId id="2775" r:id="rId50"/>
    <p:sldId id="2817" r:id="rId51"/>
    <p:sldId id="2787" r:id="rId52"/>
    <p:sldId id="2796" r:id="rId53"/>
    <p:sldId id="2797" r:id="rId54"/>
    <p:sldId id="2798" r:id="rId55"/>
    <p:sldId id="2704" r:id="rId56"/>
    <p:sldId id="2799" r:id="rId57"/>
    <p:sldId id="2802" r:id="rId58"/>
    <p:sldId id="2803" r:id="rId59"/>
    <p:sldId id="2804" r:id="rId60"/>
    <p:sldId id="2805" r:id="rId61"/>
    <p:sldId id="2233" r:id="rId62"/>
    <p:sldId id="2800" r:id="rId63"/>
    <p:sldId id="2807" r:id="rId64"/>
    <p:sldId id="2808" r:id="rId65"/>
    <p:sldId id="2809" r:id="rId66"/>
    <p:sldId id="2810" r:id="rId67"/>
    <p:sldId id="2811" r:id="rId68"/>
    <p:sldId id="2812" r:id="rId69"/>
    <p:sldId id="2813" r:id="rId70"/>
    <p:sldId id="2814" r:id="rId71"/>
    <p:sldId id="2815" r:id="rId72"/>
    <p:sldId id="2806" r:id="rId73"/>
    <p:sldId id="2349" r:id="rId74"/>
    <p:sldId id="2879" r:id="rId75"/>
    <p:sldId id="2211" r:id="rId76"/>
    <p:sldId id="2819" r:id="rId77"/>
    <p:sldId id="2773" r:id="rId78"/>
    <p:sldId id="2816" r:id="rId79"/>
    <p:sldId id="2523" r:id="rId80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ＭＳ Ｐゴシック" charset="0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ＭＳ Ｐゴシック" charset="0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ＭＳ Ｐゴシック" charset="0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ＭＳ Ｐゴシック" charset="0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ＭＳ Ｐゴシック" charset="0"/>
        <a:cs typeface="Arial" charset="0"/>
      </a:defRPr>
    </a:lvl5pPr>
    <a:lvl6pPr marL="2286000" algn="l" defTabSz="457200" rtl="0" eaLnBrk="1" latinLnBrk="0" hangingPunct="1">
      <a:defRPr b="1" kern="1200">
        <a:solidFill>
          <a:schemeClr val="tx1"/>
        </a:solidFill>
        <a:latin typeface="Arial" charset="0"/>
        <a:ea typeface="ＭＳ Ｐゴシック" charset="0"/>
        <a:cs typeface="Arial" charset="0"/>
      </a:defRPr>
    </a:lvl6pPr>
    <a:lvl7pPr marL="2743200" algn="l" defTabSz="457200" rtl="0" eaLnBrk="1" latinLnBrk="0" hangingPunct="1">
      <a:defRPr b="1" kern="1200">
        <a:solidFill>
          <a:schemeClr val="tx1"/>
        </a:solidFill>
        <a:latin typeface="Arial" charset="0"/>
        <a:ea typeface="ＭＳ Ｐゴシック" charset="0"/>
        <a:cs typeface="Arial" charset="0"/>
      </a:defRPr>
    </a:lvl7pPr>
    <a:lvl8pPr marL="3200400" algn="l" defTabSz="457200" rtl="0" eaLnBrk="1" latinLnBrk="0" hangingPunct="1">
      <a:defRPr b="1" kern="1200">
        <a:solidFill>
          <a:schemeClr val="tx1"/>
        </a:solidFill>
        <a:latin typeface="Arial" charset="0"/>
        <a:ea typeface="ＭＳ Ｐゴシック" charset="0"/>
        <a:cs typeface="Arial" charset="0"/>
      </a:defRPr>
    </a:lvl8pPr>
    <a:lvl9pPr marL="3657600" algn="l" defTabSz="457200" rtl="0" eaLnBrk="1" latinLnBrk="0" hangingPunct="1">
      <a:defRPr b="1" kern="1200">
        <a:solidFill>
          <a:schemeClr val="tx1"/>
        </a:solidFill>
        <a:latin typeface="Arial" charset="0"/>
        <a:ea typeface="ＭＳ Ｐゴシック" charset="0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>
          <p15:clr>
            <a:srgbClr val="A4A3A4"/>
          </p15:clr>
        </p15:guide>
        <p15:guide id="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hiddenSlides="1"/>
  <p:clrMru>
    <a:srgbClr val="99CC00"/>
    <a:srgbClr val="FF9900"/>
    <a:srgbClr val="F03191"/>
    <a:srgbClr val="C06293"/>
    <a:srgbClr val="FFF5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439"/>
    <p:restoredTop sz="90713" autoAdjust="0"/>
  </p:normalViewPr>
  <p:slideViewPr>
    <p:cSldViewPr>
      <p:cViewPr varScale="1">
        <p:scale>
          <a:sx n="105" d="100"/>
          <a:sy n="105" d="100"/>
        </p:scale>
        <p:origin x="2024" y="192"/>
      </p:cViewPr>
      <p:guideLst>
        <p:guide orient="horz"/>
        <p:guide/>
      </p:guideLst>
    </p:cSldViewPr>
  </p:slideViewPr>
  <p:outlineViewPr>
    <p:cViewPr>
      <p:scale>
        <a:sx n="33" d="100"/>
        <a:sy n="33" d="100"/>
      </p:scale>
      <p:origin x="64" y="650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2048"/>
    </p:cViewPr>
  </p:sorterViewPr>
  <p:notesViewPr>
    <p:cSldViewPr>
      <p:cViewPr>
        <p:scale>
          <a:sx n="140" d="100"/>
          <a:sy n="140" d="100"/>
        </p:scale>
        <p:origin x="-952" y="14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="0"/>
            </a:lvl1pPr>
          </a:lstStyle>
          <a:p>
            <a:endParaRPr lang="en-US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/>
            </a:lvl1pPr>
          </a:lstStyle>
          <a:p>
            <a:endParaRPr lang="en-US"/>
          </a:p>
        </p:txBody>
      </p:sp>
      <p:sp>
        <p:nvSpPr>
          <p:cNvPr id="51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b="0"/>
            </a:lvl1pPr>
          </a:lstStyle>
          <a:p>
            <a:endParaRPr lang="en-US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0"/>
            </a:lvl1pPr>
          </a:lstStyle>
          <a:p>
            <a:fld id="{E91DA07C-0371-AF49-92B1-98B16D460E6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54703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2" charset="0"/>
        <a:ea typeface="ＭＳ Ｐゴシック" charset="0"/>
        <a:cs typeface="Arial" pitchFamily="-112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2" charset="0"/>
        <a:ea typeface="Arial" pitchFamily="-112" charset="0"/>
        <a:cs typeface="Arial" pitchFamily="-112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2" charset="0"/>
        <a:ea typeface="Arial" pitchFamily="-112" charset="0"/>
        <a:cs typeface="Arial" pitchFamily="-112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2" charset="0"/>
        <a:ea typeface="Arial" pitchFamily="-112" charset="0"/>
        <a:cs typeface="Arial" pitchFamily="-112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2" charset="0"/>
        <a:ea typeface="Arial" pitchFamily="-112" charset="0"/>
        <a:cs typeface="Arial" pitchFamily="-112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When you perform a t-test for a single study, you obtain a single t-value. However, if we drew multiple random samples of the same size from the same population and performed the same t-test, we would obtain many t-values and we could plot a distribution of all of them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1DA07C-0371-AF49-92B1-98B16D460E6C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1360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55309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22259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de-DE">
              <a:latin typeface="Arial" charset="0"/>
              <a:cs typeface="Arial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/>
              <a:t>head(cars) </a:t>
            </a:r>
            <a:r>
              <a:rPr lang="en-GB" sz="1200" b="0" i="1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#</a:t>
            </a:r>
            <a:r>
              <a:rPr lang="en-US" b="0" dirty="0"/>
              <a:t> cars is a table that already comes with R and contain 50 observations of speed and distance in two rows</a:t>
            </a:r>
          </a:p>
          <a:p>
            <a:r>
              <a:rPr lang="en-GB" sz="1200" b="0" kern="1200" dirty="0" err="1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scatter.smooth</a:t>
            </a:r>
            <a:r>
              <a:rPr lang="en-GB" b="0" dirty="0"/>
              <a:t>(</a:t>
            </a:r>
            <a:r>
              <a:rPr lang="en-GB" sz="1200" b="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x=</a:t>
            </a:r>
            <a:r>
              <a:rPr lang="en-GB" b="0" dirty="0" err="1"/>
              <a:t>cars$speed</a:t>
            </a:r>
            <a:r>
              <a:rPr lang="en-GB" b="0" dirty="0"/>
              <a:t>, </a:t>
            </a:r>
            <a:r>
              <a:rPr lang="en-GB" sz="1200" b="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y=</a:t>
            </a:r>
            <a:r>
              <a:rPr lang="en-GB" b="0" dirty="0" err="1"/>
              <a:t>cars$dist</a:t>
            </a:r>
            <a:r>
              <a:rPr lang="en-GB" b="0" dirty="0"/>
              <a:t>, </a:t>
            </a:r>
            <a:r>
              <a:rPr lang="en-GB" sz="1200" b="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main="</a:t>
            </a:r>
            <a:r>
              <a:rPr lang="en-GB" sz="1200" b="0" kern="1200" dirty="0" err="1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Dist</a:t>
            </a:r>
            <a:r>
              <a:rPr lang="en-GB" sz="1200" b="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 ~ Speed"</a:t>
            </a:r>
            <a:r>
              <a:rPr lang="en-GB" b="0" dirty="0"/>
              <a:t>) </a:t>
            </a:r>
            <a:r>
              <a:rPr lang="en-GB" sz="1200" b="0" i="1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# scatterplot</a:t>
            </a:r>
          </a:p>
          <a:p>
            <a:r>
              <a:rPr lang="en-GB" b="0" dirty="0" err="1"/>
              <a:t>linearMod</a:t>
            </a:r>
            <a:r>
              <a:rPr lang="en-GB" b="0" dirty="0"/>
              <a:t> &lt;-</a:t>
            </a:r>
            <a:r>
              <a:rPr lang="en-GB" sz="1200" b="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 </a:t>
            </a:r>
            <a:r>
              <a:rPr lang="en-GB" sz="1200" b="0" kern="1200" dirty="0" err="1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lm</a:t>
            </a:r>
            <a:r>
              <a:rPr lang="en-GB" b="0" dirty="0"/>
              <a:t>(</a:t>
            </a:r>
            <a:r>
              <a:rPr lang="en-GB" b="0" dirty="0" err="1"/>
              <a:t>dist</a:t>
            </a:r>
            <a:r>
              <a:rPr lang="en-GB" b="0" dirty="0"/>
              <a:t> ~</a:t>
            </a:r>
            <a:r>
              <a:rPr lang="en-GB" sz="1200" b="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 </a:t>
            </a:r>
            <a:r>
              <a:rPr lang="en-GB" b="0" dirty="0"/>
              <a:t>speed, </a:t>
            </a:r>
            <a:r>
              <a:rPr lang="en-GB" sz="1200" b="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data=</a:t>
            </a:r>
            <a:r>
              <a:rPr lang="en-GB" b="0" dirty="0"/>
              <a:t>cars) </a:t>
            </a:r>
            <a:r>
              <a:rPr lang="en-GB" sz="1200" b="0" i="1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# build linear regression model on full data</a:t>
            </a:r>
          </a:p>
          <a:p>
            <a:r>
              <a:rPr lang="en-GB" sz="1200" b="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summary</a:t>
            </a:r>
            <a:r>
              <a:rPr lang="en-GB" b="0" dirty="0"/>
              <a:t>(</a:t>
            </a:r>
            <a:r>
              <a:rPr lang="en-GB" b="0" dirty="0" err="1"/>
              <a:t>linearMod</a:t>
            </a:r>
            <a:r>
              <a:rPr lang="en-GB" b="0" dirty="0"/>
              <a:t>) </a:t>
            </a:r>
            <a:r>
              <a:rPr lang="en-GB" sz="1200" b="0" i="1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#</a:t>
            </a:r>
            <a:r>
              <a:rPr lang="en-GB" sz="1200" b="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 summary(</a:t>
            </a:r>
            <a:r>
              <a:rPr lang="en-GB" sz="1200" b="0" kern="1200" dirty="0" err="1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linearMod</a:t>
            </a:r>
            <a:r>
              <a:rPr lang="en-GB" sz="1200" b="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)$</a:t>
            </a:r>
            <a:r>
              <a:rPr lang="en-GB" sz="1200" b="0" kern="1200" dirty="0" err="1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r.squared</a:t>
            </a:r>
            <a:endParaRPr lang="en-GB" sz="1200" b="0" kern="1200" dirty="0">
              <a:solidFill>
                <a:schemeClr val="tx1"/>
              </a:solidFill>
              <a:effectLst/>
              <a:latin typeface="Arial" pitchFamily="-112" charset="0"/>
              <a:ea typeface="ＭＳ Ｐゴシック" charset="0"/>
              <a:cs typeface="Arial" pitchFamily="-112" charset="0"/>
            </a:endParaRPr>
          </a:p>
          <a:p>
            <a:r>
              <a:rPr lang="en-GB" sz="1200" kern="1200" dirty="0" err="1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abline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(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linearMod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, col="blue")</a:t>
            </a:r>
          </a:p>
          <a:p>
            <a:endParaRPr lang="en-US" b="0" dirty="0"/>
          </a:p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1DA07C-0371-AF49-92B1-98B16D460E6C}" type="slidenum">
              <a:rPr lang="en-US" smtClean="0"/>
              <a:pPr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3433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/>
              <a:t>head(cars) </a:t>
            </a:r>
            <a:r>
              <a:rPr lang="en-GB" sz="1200" b="0" i="1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#</a:t>
            </a:r>
            <a:r>
              <a:rPr lang="en-US" b="0" dirty="0"/>
              <a:t> cars is a table that already comes with R and contain 50 observations of speed and distance in two rows</a:t>
            </a:r>
          </a:p>
          <a:p>
            <a:r>
              <a:rPr lang="en-GB" sz="1200" b="0" kern="1200" dirty="0" err="1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scatter.smooth</a:t>
            </a:r>
            <a:r>
              <a:rPr lang="en-GB" b="0" dirty="0"/>
              <a:t>(</a:t>
            </a:r>
            <a:r>
              <a:rPr lang="en-GB" sz="1200" b="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x=</a:t>
            </a:r>
            <a:r>
              <a:rPr lang="en-GB" b="0" dirty="0" err="1"/>
              <a:t>cars$speed</a:t>
            </a:r>
            <a:r>
              <a:rPr lang="en-GB" b="0" dirty="0"/>
              <a:t>, </a:t>
            </a:r>
            <a:r>
              <a:rPr lang="en-GB" sz="1200" b="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y=</a:t>
            </a:r>
            <a:r>
              <a:rPr lang="en-GB" b="0" dirty="0" err="1"/>
              <a:t>cars$dist</a:t>
            </a:r>
            <a:r>
              <a:rPr lang="en-GB" b="0" dirty="0"/>
              <a:t>, </a:t>
            </a:r>
            <a:r>
              <a:rPr lang="en-GB" sz="1200" b="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main="</a:t>
            </a:r>
            <a:r>
              <a:rPr lang="en-GB" sz="1200" b="0" kern="1200" dirty="0" err="1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Dist</a:t>
            </a:r>
            <a:r>
              <a:rPr lang="en-GB" sz="1200" b="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 ~ Speed"</a:t>
            </a:r>
            <a:r>
              <a:rPr lang="en-GB" b="0" dirty="0"/>
              <a:t>) </a:t>
            </a:r>
            <a:r>
              <a:rPr lang="en-GB" sz="1200" b="0" i="1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# scatterplot</a:t>
            </a:r>
          </a:p>
          <a:p>
            <a:r>
              <a:rPr lang="en-GB" b="0" dirty="0" err="1"/>
              <a:t>linearMod</a:t>
            </a:r>
            <a:r>
              <a:rPr lang="en-GB" b="0" dirty="0"/>
              <a:t> &lt;-</a:t>
            </a:r>
            <a:r>
              <a:rPr lang="en-GB" sz="1200" b="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 </a:t>
            </a:r>
            <a:r>
              <a:rPr lang="en-GB" sz="1200" b="0" kern="1200" dirty="0" err="1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lm</a:t>
            </a:r>
            <a:r>
              <a:rPr lang="en-GB" b="0" dirty="0"/>
              <a:t>(</a:t>
            </a:r>
            <a:r>
              <a:rPr lang="en-GB" b="0" dirty="0" err="1"/>
              <a:t>dist</a:t>
            </a:r>
            <a:r>
              <a:rPr lang="en-GB" b="0" dirty="0"/>
              <a:t> ~</a:t>
            </a:r>
            <a:r>
              <a:rPr lang="en-GB" sz="1200" b="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 </a:t>
            </a:r>
            <a:r>
              <a:rPr lang="en-GB" b="0" dirty="0"/>
              <a:t>speed, </a:t>
            </a:r>
            <a:r>
              <a:rPr lang="en-GB" sz="1200" b="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data=</a:t>
            </a:r>
            <a:r>
              <a:rPr lang="en-GB" b="0" dirty="0"/>
              <a:t>cars) </a:t>
            </a:r>
            <a:r>
              <a:rPr lang="en-GB" sz="1200" b="0" i="1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# build linear regression model on full data</a:t>
            </a:r>
          </a:p>
          <a:p>
            <a:r>
              <a:rPr lang="en-GB" sz="1200" b="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summary</a:t>
            </a:r>
            <a:r>
              <a:rPr lang="en-GB" b="0" dirty="0"/>
              <a:t>(</a:t>
            </a:r>
            <a:r>
              <a:rPr lang="en-GB" b="0" dirty="0" err="1"/>
              <a:t>linearMod</a:t>
            </a:r>
            <a:r>
              <a:rPr lang="en-GB" b="0" dirty="0"/>
              <a:t>) </a:t>
            </a:r>
            <a:r>
              <a:rPr lang="en-GB" sz="1200" b="0" i="1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#</a:t>
            </a:r>
            <a:r>
              <a:rPr lang="en-GB" sz="1200" b="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 summary(</a:t>
            </a:r>
            <a:r>
              <a:rPr lang="en-GB" sz="1200" b="0" kern="1200" dirty="0" err="1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linearMod</a:t>
            </a:r>
            <a:r>
              <a:rPr lang="en-GB" sz="1200" b="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)$</a:t>
            </a:r>
            <a:r>
              <a:rPr lang="en-GB" sz="1200" b="0" kern="1200" dirty="0" err="1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r.squared</a:t>
            </a:r>
            <a:endParaRPr lang="en-GB" sz="1200" b="0" kern="1200" dirty="0">
              <a:solidFill>
                <a:schemeClr val="tx1"/>
              </a:solidFill>
              <a:effectLst/>
              <a:latin typeface="Arial" pitchFamily="-112" charset="0"/>
              <a:ea typeface="ＭＳ Ｐゴシック" charset="0"/>
              <a:cs typeface="Arial" pitchFamily="-112" charset="0"/>
            </a:endParaRPr>
          </a:p>
          <a:p>
            <a:r>
              <a:rPr lang="en-GB" sz="1200" kern="1200" dirty="0" err="1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abline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(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linearMod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, col="blue")</a:t>
            </a:r>
          </a:p>
          <a:p>
            <a:endParaRPr lang="en-US" b="0" dirty="0"/>
          </a:p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1DA07C-0371-AF49-92B1-98B16D460E6C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6372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48736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28585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80084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34188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33567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21877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24711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>
          <a:xfrm>
            <a:off x="0" y="6381750"/>
            <a:ext cx="2133600" cy="4762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>
          <a:xfrm>
            <a:off x="2590800" y="6381750"/>
            <a:ext cx="3886200" cy="4762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8893191-D65F-F149-BC40-48BA506CB52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2513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>
          <a:xfrm>
            <a:off x="0" y="6381750"/>
            <a:ext cx="2133600" cy="4762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>
          <a:xfrm>
            <a:off x="2590800" y="6381750"/>
            <a:ext cx="3886200" cy="4762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03C33BC-767D-8845-BB2C-A473FB4A755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6147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</a:t>
            </a:r>
          </a:p>
        </p:txBody>
      </p:sp>
      <p:sp>
        <p:nvSpPr>
          <p:cNvPr id="3" name="Date Placeholder 2"/>
          <p:cNvSpPr>
            <a:spLocks noGrp="1" noChangeArrowheads="1"/>
          </p:cNvSpPr>
          <p:nvPr>
            <p:ph type="dt" sz="half" idx="10"/>
          </p:nvPr>
        </p:nvSpPr>
        <p:spPr>
          <a:xfrm>
            <a:off x="0" y="6381750"/>
            <a:ext cx="2133600" cy="4762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 noChangeArrowheads="1"/>
          </p:cNvSpPr>
          <p:nvPr>
            <p:ph type="ftr" sz="quarter" idx="11"/>
          </p:nvPr>
        </p:nvSpPr>
        <p:spPr>
          <a:xfrm>
            <a:off x="2590800" y="6381750"/>
            <a:ext cx="3886200" cy="4762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C734804-006E-DC44-93A2-A63A0AD6AB16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8877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-168275" y="-23813"/>
            <a:ext cx="9312275" cy="9017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as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10400" y="6381750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b="0"/>
            </a:lvl1pPr>
          </a:lstStyle>
          <a:p>
            <a:fld id="{220BC4A3-FD0C-0441-AC2B-0C5BB645784D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520" r:id="rId1"/>
    <p:sldLayoutId id="2147484521" r:id="rId2"/>
    <p:sldLayoutId id="2147484522" r:id="rId3"/>
  </p:sldLayoutIdLst>
  <p:txStyles>
    <p:titleStyle>
      <a:lvl1pPr algn="l" rtl="0" eaLnBrk="0" fontAlgn="base" hangingPunct="0">
        <a:lnSpc>
          <a:spcPts val="5900"/>
        </a:lnSpc>
        <a:spcBef>
          <a:spcPct val="0"/>
        </a:spcBef>
        <a:spcAft>
          <a:spcPct val="0"/>
        </a:spcAft>
        <a:defRPr sz="7000" b="1">
          <a:solidFill>
            <a:srgbClr val="404040"/>
          </a:solidFill>
          <a:latin typeface="+mj-lt"/>
          <a:ea typeface="ＭＳ Ｐゴシック" charset="0"/>
          <a:cs typeface="+mj-cs"/>
        </a:defRPr>
      </a:lvl1pPr>
      <a:lvl2pPr algn="l" rtl="0" eaLnBrk="0" fontAlgn="base" hangingPunct="0">
        <a:lnSpc>
          <a:spcPts val="5900"/>
        </a:lnSpc>
        <a:spcBef>
          <a:spcPct val="0"/>
        </a:spcBef>
        <a:spcAft>
          <a:spcPct val="0"/>
        </a:spcAft>
        <a:defRPr sz="7000" b="1">
          <a:solidFill>
            <a:srgbClr val="404040"/>
          </a:solidFill>
          <a:latin typeface="Arial" pitchFamily="-112" charset="0"/>
          <a:ea typeface="ＭＳ Ｐゴシック" charset="0"/>
          <a:cs typeface="Arial" pitchFamily="-112" charset="0"/>
        </a:defRPr>
      </a:lvl2pPr>
      <a:lvl3pPr algn="l" rtl="0" eaLnBrk="0" fontAlgn="base" hangingPunct="0">
        <a:lnSpc>
          <a:spcPts val="5900"/>
        </a:lnSpc>
        <a:spcBef>
          <a:spcPct val="0"/>
        </a:spcBef>
        <a:spcAft>
          <a:spcPct val="0"/>
        </a:spcAft>
        <a:defRPr sz="7000" b="1">
          <a:solidFill>
            <a:srgbClr val="404040"/>
          </a:solidFill>
          <a:latin typeface="Arial" pitchFamily="-112" charset="0"/>
          <a:ea typeface="ＭＳ Ｐゴシック" charset="0"/>
          <a:cs typeface="Arial" pitchFamily="-112" charset="0"/>
        </a:defRPr>
      </a:lvl3pPr>
      <a:lvl4pPr algn="l" rtl="0" eaLnBrk="0" fontAlgn="base" hangingPunct="0">
        <a:lnSpc>
          <a:spcPts val="5900"/>
        </a:lnSpc>
        <a:spcBef>
          <a:spcPct val="0"/>
        </a:spcBef>
        <a:spcAft>
          <a:spcPct val="0"/>
        </a:spcAft>
        <a:defRPr sz="7000" b="1">
          <a:solidFill>
            <a:srgbClr val="404040"/>
          </a:solidFill>
          <a:latin typeface="Arial" pitchFamily="-112" charset="0"/>
          <a:ea typeface="ＭＳ Ｐゴシック" charset="0"/>
          <a:cs typeface="Arial" pitchFamily="-112" charset="0"/>
        </a:defRPr>
      </a:lvl4pPr>
      <a:lvl5pPr algn="l" rtl="0" eaLnBrk="0" fontAlgn="base" hangingPunct="0">
        <a:lnSpc>
          <a:spcPts val="5900"/>
        </a:lnSpc>
        <a:spcBef>
          <a:spcPct val="0"/>
        </a:spcBef>
        <a:spcAft>
          <a:spcPct val="0"/>
        </a:spcAft>
        <a:defRPr sz="7000" b="1">
          <a:solidFill>
            <a:srgbClr val="404040"/>
          </a:solidFill>
          <a:latin typeface="Arial" pitchFamily="-112" charset="0"/>
          <a:ea typeface="ＭＳ Ｐゴシック" charset="0"/>
          <a:cs typeface="Arial" pitchFamily="-112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2" charset="0"/>
          <a:ea typeface="Arial" pitchFamily="-112" charset="0"/>
          <a:cs typeface="Arial" pitchFamily="-112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2" charset="0"/>
          <a:ea typeface="Arial" pitchFamily="-112" charset="0"/>
          <a:cs typeface="Arial" pitchFamily="-112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2" charset="0"/>
          <a:ea typeface="Arial" pitchFamily="-112" charset="0"/>
          <a:cs typeface="Arial" pitchFamily="-112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2" charset="0"/>
          <a:ea typeface="Arial" pitchFamily="-112" charset="0"/>
          <a:cs typeface="Arial" pitchFamily="-112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defRPr sz="2400">
          <a:solidFill>
            <a:srgbClr val="404040"/>
          </a:solidFill>
          <a:latin typeface="+mn-lt"/>
          <a:ea typeface="ＭＳ Ｐゴシック" charset="0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defRPr sz="2400">
          <a:solidFill>
            <a:srgbClr val="404040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defRPr sz="2400">
          <a:solidFill>
            <a:srgbClr val="404040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defRPr sz="2400">
          <a:solidFill>
            <a:srgbClr val="404040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defRPr sz="2400">
          <a:solidFill>
            <a:srgbClr val="404040"/>
          </a:solidFill>
          <a:latin typeface="+mn-lt"/>
          <a:ea typeface="+mn-ea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tiff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3"/>
          <p:cNvSpPr txBox="1">
            <a:spLocks/>
          </p:cNvSpPr>
          <p:nvPr/>
        </p:nvSpPr>
        <p:spPr bwMode="auto">
          <a:xfrm>
            <a:off x="-1981200" y="1219736"/>
            <a:ext cx="9144000" cy="62478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 sz="40000" dirty="0">
                <a:solidFill>
                  <a:srgbClr val="99CC00"/>
                </a:solidFill>
              </a:rPr>
              <a:t>15</a:t>
            </a:r>
          </a:p>
        </p:txBody>
      </p:sp>
      <p:sp>
        <p:nvSpPr>
          <p:cNvPr id="3" name="Rectangle 2"/>
          <p:cNvSpPr/>
          <p:nvPr/>
        </p:nvSpPr>
        <p:spPr>
          <a:xfrm>
            <a:off x="5300631" y="2615148"/>
            <a:ext cx="3494867" cy="37856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5000" dirty="0">
                <a:solidFill>
                  <a:srgbClr val="99CC00"/>
                </a:solidFill>
              </a:rPr>
              <a:t>Probability</a:t>
            </a:r>
          </a:p>
          <a:p>
            <a:pPr lvl="0"/>
            <a:r>
              <a:rPr lang="en-US" sz="5000" dirty="0">
                <a:solidFill>
                  <a:srgbClr val="99CC00"/>
                </a:solidFill>
              </a:rPr>
              <a:t>and</a:t>
            </a:r>
          </a:p>
          <a:p>
            <a:pPr lvl="0"/>
            <a:r>
              <a:rPr lang="en-US" sz="5000" dirty="0">
                <a:solidFill>
                  <a:srgbClr val="99CC00"/>
                </a:solidFill>
              </a:rPr>
              <a:t>Statistics</a:t>
            </a:r>
          </a:p>
          <a:p>
            <a:pPr lvl="0"/>
            <a:endParaRPr lang="en-US" b="0" dirty="0">
              <a:solidFill>
                <a:srgbClr val="000000"/>
              </a:solidFill>
            </a:endParaRPr>
          </a:p>
          <a:p>
            <a:pPr lvl="0"/>
            <a:r>
              <a:rPr lang="en-US" b="0" dirty="0">
                <a:solidFill>
                  <a:srgbClr val="000000"/>
                </a:solidFill>
                <a:latin typeface="Helvetica Neue Light"/>
                <a:cs typeface="Helvetica Neue Light"/>
              </a:rPr>
              <a:t>COMS10011 </a:t>
            </a:r>
          </a:p>
          <a:p>
            <a:pPr lvl="0"/>
            <a:endParaRPr lang="en-US" b="0" dirty="0">
              <a:solidFill>
                <a:srgbClr val="000000"/>
              </a:solidFill>
              <a:latin typeface="Helvetica Neue Light"/>
              <a:cs typeface="Helvetica Neue Light"/>
            </a:endParaRPr>
          </a:p>
          <a:p>
            <a:pPr lvl="0"/>
            <a:r>
              <a:rPr lang="en-US" b="0" dirty="0">
                <a:solidFill>
                  <a:srgbClr val="000000"/>
                </a:solidFill>
                <a:latin typeface="Helvetica Neue Light"/>
                <a:cs typeface="Helvetica Neue Light"/>
              </a:rPr>
              <a:t>Dr. Anne Roudaut</a:t>
            </a:r>
          </a:p>
          <a:p>
            <a:pPr lvl="0"/>
            <a:r>
              <a:rPr lang="en-US" b="0" dirty="0" err="1">
                <a:solidFill>
                  <a:srgbClr val="000000"/>
                </a:solidFill>
                <a:latin typeface="Helvetica Neue Light"/>
                <a:cs typeface="Helvetica Neue Light"/>
              </a:rPr>
              <a:t>csxar@bristol.ac.uk</a:t>
            </a:r>
            <a:endParaRPr lang="en-US" b="0" dirty="0">
              <a:solidFill>
                <a:srgbClr val="000000"/>
              </a:solidFill>
              <a:latin typeface="Helvetica Neue Light"/>
              <a:cs typeface="Helvetica Neue Light"/>
            </a:endParaRPr>
          </a:p>
        </p:txBody>
      </p:sp>
      <p:sp>
        <p:nvSpPr>
          <p:cNvPr id="9" name="Rectangle 2"/>
          <p:cNvSpPr>
            <a:spLocks/>
          </p:cNvSpPr>
          <p:nvPr/>
        </p:nvSpPr>
        <p:spPr bwMode="auto">
          <a:xfrm>
            <a:off x="4330700" y="1066800"/>
            <a:ext cx="59563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40639" bIns="0"/>
          <a:lstStyle/>
          <a:p>
            <a:pPr marL="39688"/>
            <a:r>
              <a:rPr lang="en-US" altLang="ja-JP" sz="4000" dirty="0">
                <a:solidFill>
                  <a:schemeClr val="tx1"/>
                </a:solidFill>
                <a:latin typeface="Helvetica Neue Light" charset="0"/>
                <a:cs typeface="Helvetica Neue Light" charset="0"/>
                <a:sym typeface="Helvetica Neue Light" charset="0"/>
              </a:rPr>
              <a:t>TTEST and ANOVA</a:t>
            </a:r>
            <a:endParaRPr lang="en-US" sz="4000" dirty="0">
              <a:solidFill>
                <a:schemeClr val="tx1"/>
              </a:solidFill>
              <a:latin typeface="Helvetica Neue Light" charset="0"/>
              <a:cs typeface="ＭＳ Ｐゴシック" charset="0"/>
              <a:sym typeface="Helvetica Neue Light" charset="0"/>
            </a:endParaRPr>
          </a:p>
        </p:txBody>
      </p:sp>
      <p:sp>
        <p:nvSpPr>
          <p:cNvPr id="10" name="AutoShape 3"/>
          <p:cNvSpPr>
            <a:spLocks/>
          </p:cNvSpPr>
          <p:nvPr/>
        </p:nvSpPr>
        <p:spPr bwMode="auto">
          <a:xfrm flipH="1" flipV="1">
            <a:off x="3657600" y="1460500"/>
            <a:ext cx="457200" cy="113030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600" h="21600">
                <a:moveTo>
                  <a:pt x="21600" y="0"/>
                </a:moveTo>
                <a:cubicBezTo>
                  <a:pt x="21176" y="7169"/>
                  <a:pt x="20753" y="14339"/>
                  <a:pt x="17153" y="17939"/>
                </a:cubicBezTo>
                <a:cubicBezTo>
                  <a:pt x="13553" y="21539"/>
                  <a:pt x="6776" y="21569"/>
                  <a:pt x="0" y="21600"/>
                </a:cubicBezTo>
              </a:path>
            </a:pathLst>
          </a:custGeom>
          <a:noFill/>
          <a:ln w="3175" cap="flat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" name="Rectangle 2"/>
          <p:cNvSpPr>
            <a:spLocks/>
          </p:cNvSpPr>
          <p:nvPr/>
        </p:nvSpPr>
        <p:spPr bwMode="auto">
          <a:xfrm>
            <a:off x="4495800" y="1676400"/>
            <a:ext cx="59563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40639" bIns="0"/>
          <a:lstStyle/>
          <a:p>
            <a:pPr marL="39688"/>
            <a:r>
              <a:rPr lang="en-US" altLang="ja-JP" sz="2600" dirty="0">
                <a:latin typeface="Helvetica Neue Light" charset="0"/>
                <a:cs typeface="Helvetica Neue Light" charset="0"/>
                <a:sym typeface="Helvetica Neue Light" charset="0"/>
              </a:rPr>
              <a:t>the theory</a:t>
            </a:r>
            <a:endParaRPr lang="en-US" sz="2600" dirty="0">
              <a:solidFill>
                <a:schemeClr val="tx1"/>
              </a:solidFill>
              <a:latin typeface="Helvetica Neue Light" charset="0"/>
              <a:cs typeface="ＭＳ Ｐゴシック" charset="0"/>
              <a:sym typeface="Helvetica Neue Light" charset="0"/>
            </a:endParaRP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A507C98-334E-C346-801B-62D5DBA2718B}"/>
              </a:ext>
            </a:extLst>
          </p:cNvPr>
          <p:cNvGrpSpPr/>
          <p:nvPr/>
        </p:nvGrpSpPr>
        <p:grpSpPr>
          <a:xfrm>
            <a:off x="1069026" y="298591"/>
            <a:ext cx="6169974" cy="4227690"/>
            <a:chOff x="1069026" y="298591"/>
            <a:chExt cx="6169974" cy="422769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6E8729B7-D553-5F4B-905E-79870387A0CB}"/>
                </a:ext>
              </a:extLst>
            </p:cNvPr>
            <p:cNvGrpSpPr/>
            <p:nvPr/>
          </p:nvGrpSpPr>
          <p:grpSpPr>
            <a:xfrm>
              <a:off x="4425367" y="929640"/>
              <a:ext cx="2535808" cy="3413760"/>
              <a:chOff x="5061942" y="1390720"/>
              <a:chExt cx="2535808" cy="3413760"/>
            </a:xfrm>
          </p:grpSpPr>
          <p:sp>
            <p:nvSpPr>
              <p:cNvPr id="9" name="Freeform 8">
                <a:extLst>
                  <a:ext uri="{FF2B5EF4-FFF2-40B4-BE49-F238E27FC236}">
                    <a16:creationId xmlns:a16="http://schemas.microsoft.com/office/drawing/2014/main" id="{5276E6F6-1103-CB46-B1C4-4565CC3087C4}"/>
                  </a:ext>
                </a:extLst>
              </p:cNvPr>
              <p:cNvSpPr/>
              <p:nvPr/>
            </p:nvSpPr>
            <p:spPr bwMode="auto">
              <a:xfrm>
                <a:off x="5061942" y="1390720"/>
                <a:ext cx="2084375" cy="3413760"/>
              </a:xfrm>
              <a:custGeom>
                <a:avLst/>
                <a:gdLst>
                  <a:gd name="connsiteX0" fmla="*/ 0 w 1850065"/>
                  <a:gd name="connsiteY0" fmla="*/ 2551821 h 2573086"/>
                  <a:gd name="connsiteX1" fmla="*/ 829339 w 1850065"/>
                  <a:gd name="connsiteY1" fmla="*/ 7 h 2573086"/>
                  <a:gd name="connsiteX2" fmla="*/ 1850065 w 1850065"/>
                  <a:gd name="connsiteY2" fmla="*/ 2573086 h 2573086"/>
                  <a:gd name="connsiteX3" fmla="*/ 1850065 w 1850065"/>
                  <a:gd name="connsiteY3" fmla="*/ 2573086 h 2573086"/>
                  <a:gd name="connsiteX0" fmla="*/ 30129 w 1880194"/>
                  <a:gd name="connsiteY0" fmla="*/ 2552768 h 2574033"/>
                  <a:gd name="connsiteX1" fmla="*/ 72659 w 1880194"/>
                  <a:gd name="connsiteY1" fmla="*/ 2276322 h 2574033"/>
                  <a:gd name="connsiteX2" fmla="*/ 859468 w 1880194"/>
                  <a:gd name="connsiteY2" fmla="*/ 954 h 2574033"/>
                  <a:gd name="connsiteX3" fmla="*/ 1880194 w 1880194"/>
                  <a:gd name="connsiteY3" fmla="*/ 2574033 h 2574033"/>
                  <a:gd name="connsiteX4" fmla="*/ 1880194 w 1880194"/>
                  <a:gd name="connsiteY4" fmla="*/ 2574033 h 2574033"/>
                  <a:gd name="connsiteX0" fmla="*/ 0 w 2169042"/>
                  <a:gd name="connsiteY0" fmla="*/ 2574033 h 2574033"/>
                  <a:gd name="connsiteX1" fmla="*/ 361507 w 2169042"/>
                  <a:gd name="connsiteY1" fmla="*/ 2276322 h 2574033"/>
                  <a:gd name="connsiteX2" fmla="*/ 1148316 w 2169042"/>
                  <a:gd name="connsiteY2" fmla="*/ 954 h 2574033"/>
                  <a:gd name="connsiteX3" fmla="*/ 2169042 w 2169042"/>
                  <a:gd name="connsiteY3" fmla="*/ 2574033 h 2574033"/>
                  <a:gd name="connsiteX4" fmla="*/ 2169042 w 2169042"/>
                  <a:gd name="connsiteY4" fmla="*/ 2574033 h 2574033"/>
                  <a:gd name="connsiteX0" fmla="*/ 0 w 2185107"/>
                  <a:gd name="connsiteY0" fmla="*/ 2573079 h 2573079"/>
                  <a:gd name="connsiteX1" fmla="*/ 361507 w 2185107"/>
                  <a:gd name="connsiteY1" fmla="*/ 2275368 h 2573079"/>
                  <a:gd name="connsiteX2" fmla="*/ 1148316 w 2185107"/>
                  <a:gd name="connsiteY2" fmla="*/ 0 h 2573079"/>
                  <a:gd name="connsiteX3" fmla="*/ 2083981 w 2185107"/>
                  <a:gd name="connsiteY3" fmla="*/ 2275369 h 2573079"/>
                  <a:gd name="connsiteX4" fmla="*/ 2169042 w 2185107"/>
                  <a:gd name="connsiteY4" fmla="*/ 2573079 h 2573079"/>
                  <a:gd name="connsiteX5" fmla="*/ 2169042 w 2185107"/>
                  <a:gd name="connsiteY5" fmla="*/ 2573079 h 2573079"/>
                  <a:gd name="connsiteX0" fmla="*/ 0 w 2169042"/>
                  <a:gd name="connsiteY0" fmla="*/ 2573079 h 2574066"/>
                  <a:gd name="connsiteX1" fmla="*/ 361507 w 2169042"/>
                  <a:gd name="connsiteY1" fmla="*/ 2275368 h 2574066"/>
                  <a:gd name="connsiteX2" fmla="*/ 1148316 w 2169042"/>
                  <a:gd name="connsiteY2" fmla="*/ 0 h 2574066"/>
                  <a:gd name="connsiteX3" fmla="*/ 1982381 w 2169042"/>
                  <a:gd name="connsiteY3" fmla="*/ 2283836 h 2574066"/>
                  <a:gd name="connsiteX4" fmla="*/ 2169042 w 2169042"/>
                  <a:gd name="connsiteY4" fmla="*/ 2573079 h 2574066"/>
                  <a:gd name="connsiteX5" fmla="*/ 2169042 w 2169042"/>
                  <a:gd name="connsiteY5" fmla="*/ 2573079 h 2574066"/>
                  <a:gd name="connsiteX0" fmla="*/ 0 w 2169042"/>
                  <a:gd name="connsiteY0" fmla="*/ 2573079 h 2574066"/>
                  <a:gd name="connsiteX1" fmla="*/ 361507 w 2169042"/>
                  <a:gd name="connsiteY1" fmla="*/ 2275368 h 2574066"/>
                  <a:gd name="connsiteX2" fmla="*/ 1148316 w 2169042"/>
                  <a:gd name="connsiteY2" fmla="*/ 0 h 2574066"/>
                  <a:gd name="connsiteX3" fmla="*/ 1821514 w 2169042"/>
                  <a:gd name="connsiteY3" fmla="*/ 2283836 h 2574066"/>
                  <a:gd name="connsiteX4" fmla="*/ 2169042 w 2169042"/>
                  <a:gd name="connsiteY4" fmla="*/ 2573079 h 2574066"/>
                  <a:gd name="connsiteX5" fmla="*/ 2169042 w 2169042"/>
                  <a:gd name="connsiteY5" fmla="*/ 2573079 h 2574066"/>
                  <a:gd name="connsiteX0" fmla="*/ 0 w 2169042"/>
                  <a:gd name="connsiteY0" fmla="*/ 2437613 h 2438600"/>
                  <a:gd name="connsiteX1" fmla="*/ 361507 w 2169042"/>
                  <a:gd name="connsiteY1" fmla="*/ 2139902 h 2438600"/>
                  <a:gd name="connsiteX2" fmla="*/ 1021316 w 2169042"/>
                  <a:gd name="connsiteY2" fmla="*/ 1 h 2438600"/>
                  <a:gd name="connsiteX3" fmla="*/ 1821514 w 2169042"/>
                  <a:gd name="connsiteY3" fmla="*/ 2148370 h 2438600"/>
                  <a:gd name="connsiteX4" fmla="*/ 2169042 w 2169042"/>
                  <a:gd name="connsiteY4" fmla="*/ 2437613 h 2438600"/>
                  <a:gd name="connsiteX5" fmla="*/ 2169042 w 2169042"/>
                  <a:gd name="connsiteY5" fmla="*/ 2437613 h 2438600"/>
                  <a:gd name="connsiteX0" fmla="*/ 0 w 2084375"/>
                  <a:gd name="connsiteY0" fmla="*/ 2446080 h 2446080"/>
                  <a:gd name="connsiteX1" fmla="*/ 276840 w 2084375"/>
                  <a:gd name="connsiteY1" fmla="*/ 2139902 h 2446080"/>
                  <a:gd name="connsiteX2" fmla="*/ 936649 w 2084375"/>
                  <a:gd name="connsiteY2" fmla="*/ 1 h 2446080"/>
                  <a:gd name="connsiteX3" fmla="*/ 1736847 w 2084375"/>
                  <a:gd name="connsiteY3" fmla="*/ 2148370 h 2446080"/>
                  <a:gd name="connsiteX4" fmla="*/ 2084375 w 2084375"/>
                  <a:gd name="connsiteY4" fmla="*/ 2437613 h 2446080"/>
                  <a:gd name="connsiteX5" fmla="*/ 2084375 w 2084375"/>
                  <a:gd name="connsiteY5" fmla="*/ 2437613 h 2446080"/>
                  <a:gd name="connsiteX0" fmla="*/ 0 w 2084375"/>
                  <a:gd name="connsiteY0" fmla="*/ 2446082 h 2446082"/>
                  <a:gd name="connsiteX1" fmla="*/ 327640 w 2084375"/>
                  <a:gd name="connsiteY1" fmla="*/ 2131438 h 2446082"/>
                  <a:gd name="connsiteX2" fmla="*/ 936649 w 2084375"/>
                  <a:gd name="connsiteY2" fmla="*/ 3 h 2446082"/>
                  <a:gd name="connsiteX3" fmla="*/ 1736847 w 2084375"/>
                  <a:gd name="connsiteY3" fmla="*/ 2148372 h 2446082"/>
                  <a:gd name="connsiteX4" fmla="*/ 2084375 w 2084375"/>
                  <a:gd name="connsiteY4" fmla="*/ 2437615 h 2446082"/>
                  <a:gd name="connsiteX5" fmla="*/ 2084375 w 2084375"/>
                  <a:gd name="connsiteY5" fmla="*/ 2437615 h 2446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084375" h="2446082">
                    <a:moveTo>
                      <a:pt x="0" y="2446082"/>
                    </a:moveTo>
                    <a:cubicBezTo>
                      <a:pt x="7088" y="2400008"/>
                      <a:pt x="189417" y="2556740"/>
                      <a:pt x="327640" y="2131438"/>
                    </a:cubicBezTo>
                    <a:cubicBezTo>
                      <a:pt x="465863" y="1706136"/>
                      <a:pt x="701781" y="-2819"/>
                      <a:pt x="936649" y="3"/>
                    </a:cubicBezTo>
                    <a:cubicBezTo>
                      <a:pt x="1171517" y="2825"/>
                      <a:pt x="1566726" y="1719526"/>
                      <a:pt x="1736847" y="2148372"/>
                    </a:cubicBezTo>
                    <a:cubicBezTo>
                      <a:pt x="1906968" y="2577219"/>
                      <a:pt x="2026454" y="2389408"/>
                      <a:pt x="2084375" y="2437615"/>
                    </a:cubicBezTo>
                    <a:lnTo>
                      <a:pt x="2084375" y="2437615"/>
                    </a:lnTo>
                  </a:path>
                </a:pathLst>
              </a:custGeom>
              <a:noFill/>
              <a:ln w="38100" cap="flat" cmpd="sng" algn="ctr">
                <a:solidFill>
                  <a:srgbClr val="C0629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-112" charset="0"/>
                  <a:ea typeface="Arial" pitchFamily="-112" charset="0"/>
                  <a:cs typeface="Arial" pitchFamily="-112" charset="0"/>
                </a:endParaRPr>
              </a:p>
            </p:txBody>
          </p:sp>
          <p:sp>
            <p:nvSpPr>
              <p:cNvPr id="10" name="Freeform 9">
                <a:extLst>
                  <a:ext uri="{FF2B5EF4-FFF2-40B4-BE49-F238E27FC236}">
                    <a16:creationId xmlns:a16="http://schemas.microsoft.com/office/drawing/2014/main" id="{A485EBFE-8E4E-2B4C-AA8E-8E209B6A7410}"/>
                  </a:ext>
                </a:extLst>
              </p:cNvPr>
              <p:cNvSpPr/>
              <p:nvPr/>
            </p:nvSpPr>
            <p:spPr bwMode="auto">
              <a:xfrm>
                <a:off x="5513375" y="1390720"/>
                <a:ext cx="2084375" cy="3413760"/>
              </a:xfrm>
              <a:custGeom>
                <a:avLst/>
                <a:gdLst>
                  <a:gd name="connsiteX0" fmla="*/ 0 w 1850065"/>
                  <a:gd name="connsiteY0" fmla="*/ 2551821 h 2573086"/>
                  <a:gd name="connsiteX1" fmla="*/ 829339 w 1850065"/>
                  <a:gd name="connsiteY1" fmla="*/ 7 h 2573086"/>
                  <a:gd name="connsiteX2" fmla="*/ 1850065 w 1850065"/>
                  <a:gd name="connsiteY2" fmla="*/ 2573086 h 2573086"/>
                  <a:gd name="connsiteX3" fmla="*/ 1850065 w 1850065"/>
                  <a:gd name="connsiteY3" fmla="*/ 2573086 h 2573086"/>
                  <a:gd name="connsiteX0" fmla="*/ 30129 w 1880194"/>
                  <a:gd name="connsiteY0" fmla="*/ 2552768 h 2574033"/>
                  <a:gd name="connsiteX1" fmla="*/ 72659 w 1880194"/>
                  <a:gd name="connsiteY1" fmla="*/ 2276322 h 2574033"/>
                  <a:gd name="connsiteX2" fmla="*/ 859468 w 1880194"/>
                  <a:gd name="connsiteY2" fmla="*/ 954 h 2574033"/>
                  <a:gd name="connsiteX3" fmla="*/ 1880194 w 1880194"/>
                  <a:gd name="connsiteY3" fmla="*/ 2574033 h 2574033"/>
                  <a:gd name="connsiteX4" fmla="*/ 1880194 w 1880194"/>
                  <a:gd name="connsiteY4" fmla="*/ 2574033 h 2574033"/>
                  <a:gd name="connsiteX0" fmla="*/ 0 w 2169042"/>
                  <a:gd name="connsiteY0" fmla="*/ 2574033 h 2574033"/>
                  <a:gd name="connsiteX1" fmla="*/ 361507 w 2169042"/>
                  <a:gd name="connsiteY1" fmla="*/ 2276322 h 2574033"/>
                  <a:gd name="connsiteX2" fmla="*/ 1148316 w 2169042"/>
                  <a:gd name="connsiteY2" fmla="*/ 954 h 2574033"/>
                  <a:gd name="connsiteX3" fmla="*/ 2169042 w 2169042"/>
                  <a:gd name="connsiteY3" fmla="*/ 2574033 h 2574033"/>
                  <a:gd name="connsiteX4" fmla="*/ 2169042 w 2169042"/>
                  <a:gd name="connsiteY4" fmla="*/ 2574033 h 2574033"/>
                  <a:gd name="connsiteX0" fmla="*/ 0 w 2185107"/>
                  <a:gd name="connsiteY0" fmla="*/ 2573079 h 2573079"/>
                  <a:gd name="connsiteX1" fmla="*/ 361507 w 2185107"/>
                  <a:gd name="connsiteY1" fmla="*/ 2275368 h 2573079"/>
                  <a:gd name="connsiteX2" fmla="*/ 1148316 w 2185107"/>
                  <a:gd name="connsiteY2" fmla="*/ 0 h 2573079"/>
                  <a:gd name="connsiteX3" fmla="*/ 2083981 w 2185107"/>
                  <a:gd name="connsiteY3" fmla="*/ 2275369 h 2573079"/>
                  <a:gd name="connsiteX4" fmla="*/ 2169042 w 2185107"/>
                  <a:gd name="connsiteY4" fmla="*/ 2573079 h 2573079"/>
                  <a:gd name="connsiteX5" fmla="*/ 2169042 w 2185107"/>
                  <a:gd name="connsiteY5" fmla="*/ 2573079 h 2573079"/>
                  <a:gd name="connsiteX0" fmla="*/ 0 w 2169042"/>
                  <a:gd name="connsiteY0" fmla="*/ 2573079 h 2574066"/>
                  <a:gd name="connsiteX1" fmla="*/ 361507 w 2169042"/>
                  <a:gd name="connsiteY1" fmla="*/ 2275368 h 2574066"/>
                  <a:gd name="connsiteX2" fmla="*/ 1148316 w 2169042"/>
                  <a:gd name="connsiteY2" fmla="*/ 0 h 2574066"/>
                  <a:gd name="connsiteX3" fmla="*/ 1982381 w 2169042"/>
                  <a:gd name="connsiteY3" fmla="*/ 2283836 h 2574066"/>
                  <a:gd name="connsiteX4" fmla="*/ 2169042 w 2169042"/>
                  <a:gd name="connsiteY4" fmla="*/ 2573079 h 2574066"/>
                  <a:gd name="connsiteX5" fmla="*/ 2169042 w 2169042"/>
                  <a:gd name="connsiteY5" fmla="*/ 2573079 h 2574066"/>
                  <a:gd name="connsiteX0" fmla="*/ 0 w 2169042"/>
                  <a:gd name="connsiteY0" fmla="*/ 2573079 h 2574066"/>
                  <a:gd name="connsiteX1" fmla="*/ 361507 w 2169042"/>
                  <a:gd name="connsiteY1" fmla="*/ 2275368 h 2574066"/>
                  <a:gd name="connsiteX2" fmla="*/ 1148316 w 2169042"/>
                  <a:gd name="connsiteY2" fmla="*/ 0 h 2574066"/>
                  <a:gd name="connsiteX3" fmla="*/ 1821514 w 2169042"/>
                  <a:gd name="connsiteY3" fmla="*/ 2283836 h 2574066"/>
                  <a:gd name="connsiteX4" fmla="*/ 2169042 w 2169042"/>
                  <a:gd name="connsiteY4" fmla="*/ 2573079 h 2574066"/>
                  <a:gd name="connsiteX5" fmla="*/ 2169042 w 2169042"/>
                  <a:gd name="connsiteY5" fmla="*/ 2573079 h 2574066"/>
                  <a:gd name="connsiteX0" fmla="*/ 0 w 2169042"/>
                  <a:gd name="connsiteY0" fmla="*/ 2437613 h 2438600"/>
                  <a:gd name="connsiteX1" fmla="*/ 361507 w 2169042"/>
                  <a:gd name="connsiteY1" fmla="*/ 2139902 h 2438600"/>
                  <a:gd name="connsiteX2" fmla="*/ 1021316 w 2169042"/>
                  <a:gd name="connsiteY2" fmla="*/ 1 h 2438600"/>
                  <a:gd name="connsiteX3" fmla="*/ 1821514 w 2169042"/>
                  <a:gd name="connsiteY3" fmla="*/ 2148370 h 2438600"/>
                  <a:gd name="connsiteX4" fmla="*/ 2169042 w 2169042"/>
                  <a:gd name="connsiteY4" fmla="*/ 2437613 h 2438600"/>
                  <a:gd name="connsiteX5" fmla="*/ 2169042 w 2169042"/>
                  <a:gd name="connsiteY5" fmla="*/ 2437613 h 2438600"/>
                  <a:gd name="connsiteX0" fmla="*/ 0 w 2084375"/>
                  <a:gd name="connsiteY0" fmla="*/ 2446080 h 2446080"/>
                  <a:gd name="connsiteX1" fmla="*/ 276840 w 2084375"/>
                  <a:gd name="connsiteY1" fmla="*/ 2139902 h 2446080"/>
                  <a:gd name="connsiteX2" fmla="*/ 936649 w 2084375"/>
                  <a:gd name="connsiteY2" fmla="*/ 1 h 2446080"/>
                  <a:gd name="connsiteX3" fmla="*/ 1736847 w 2084375"/>
                  <a:gd name="connsiteY3" fmla="*/ 2148370 h 2446080"/>
                  <a:gd name="connsiteX4" fmla="*/ 2084375 w 2084375"/>
                  <a:gd name="connsiteY4" fmla="*/ 2437613 h 2446080"/>
                  <a:gd name="connsiteX5" fmla="*/ 2084375 w 2084375"/>
                  <a:gd name="connsiteY5" fmla="*/ 2437613 h 2446080"/>
                  <a:gd name="connsiteX0" fmla="*/ 0 w 2084375"/>
                  <a:gd name="connsiteY0" fmla="*/ 2446082 h 2446082"/>
                  <a:gd name="connsiteX1" fmla="*/ 327640 w 2084375"/>
                  <a:gd name="connsiteY1" fmla="*/ 2131438 h 2446082"/>
                  <a:gd name="connsiteX2" fmla="*/ 936649 w 2084375"/>
                  <a:gd name="connsiteY2" fmla="*/ 3 h 2446082"/>
                  <a:gd name="connsiteX3" fmla="*/ 1736847 w 2084375"/>
                  <a:gd name="connsiteY3" fmla="*/ 2148372 h 2446082"/>
                  <a:gd name="connsiteX4" fmla="*/ 2084375 w 2084375"/>
                  <a:gd name="connsiteY4" fmla="*/ 2437615 h 2446082"/>
                  <a:gd name="connsiteX5" fmla="*/ 2084375 w 2084375"/>
                  <a:gd name="connsiteY5" fmla="*/ 2437615 h 2446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084375" h="2446082">
                    <a:moveTo>
                      <a:pt x="0" y="2446082"/>
                    </a:moveTo>
                    <a:cubicBezTo>
                      <a:pt x="7088" y="2400008"/>
                      <a:pt x="189417" y="2556740"/>
                      <a:pt x="327640" y="2131438"/>
                    </a:cubicBezTo>
                    <a:cubicBezTo>
                      <a:pt x="465863" y="1706136"/>
                      <a:pt x="701781" y="-2819"/>
                      <a:pt x="936649" y="3"/>
                    </a:cubicBezTo>
                    <a:cubicBezTo>
                      <a:pt x="1171517" y="2825"/>
                      <a:pt x="1566726" y="1719526"/>
                      <a:pt x="1736847" y="2148372"/>
                    </a:cubicBezTo>
                    <a:cubicBezTo>
                      <a:pt x="1906968" y="2577219"/>
                      <a:pt x="2026454" y="2389408"/>
                      <a:pt x="2084375" y="2437615"/>
                    </a:cubicBezTo>
                    <a:lnTo>
                      <a:pt x="2084375" y="2437615"/>
                    </a:lnTo>
                  </a:path>
                </a:pathLst>
              </a:custGeom>
              <a:noFill/>
              <a:ln w="38100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-112" charset="0"/>
                  <a:ea typeface="Arial" pitchFamily="-112" charset="0"/>
                  <a:cs typeface="Arial" pitchFamily="-112" charset="0"/>
                </a:endParaRPr>
              </a:p>
            </p:txBody>
          </p:sp>
        </p:grp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B56D903C-0F3C-0845-B3FC-37D44889143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905000" y="4373881"/>
              <a:ext cx="533400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878A93F6-4E2A-5F4E-8910-0B56CC969133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2057400" y="533400"/>
              <a:ext cx="0" cy="399288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176F19E-E599-E24E-9682-40D6CE985369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791200" y="762000"/>
              <a:ext cx="0" cy="361188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rgbClr val="00B0F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CCD8DA9-F10B-F740-B55F-AE5F15748D53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367313" y="762000"/>
              <a:ext cx="0" cy="361188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rgbClr val="F03191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D1285F19-11B8-0441-BCEE-FACA1990F816}"/>
                </a:ext>
              </a:extLst>
            </p:cNvPr>
            <p:cNvSpPr/>
            <p:nvPr/>
          </p:nvSpPr>
          <p:spPr bwMode="auto">
            <a:xfrm>
              <a:off x="1069026" y="298591"/>
              <a:ext cx="740724" cy="343040"/>
            </a:xfrm>
            <a:prstGeom prst="roundRect">
              <a:avLst/>
            </a:prstGeom>
            <a:noFill/>
            <a:ln w="63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600" b="0" dirty="0">
                  <a:latin typeface="Arial" pitchFamily="-112" charset="0"/>
                  <a:ea typeface="Arial" pitchFamily="-112" charset="0"/>
                  <a:cs typeface="Arial" pitchFamily="-112" charset="0"/>
                </a:rPr>
                <a:t>count</a:t>
              </a: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</p:grpSp>
      <p:sp>
        <p:nvSpPr>
          <p:cNvPr id="18" name="Title 1">
            <a:extLst>
              <a:ext uri="{FF2B5EF4-FFF2-40B4-BE49-F238E27FC236}">
                <a16:creationId xmlns:a16="http://schemas.microsoft.com/office/drawing/2014/main" id="{0F64A0B1-90BA-F142-BEF7-351E5B3DBCCE}"/>
              </a:ext>
            </a:extLst>
          </p:cNvPr>
          <p:cNvSpPr txBox="1">
            <a:spLocks/>
          </p:cNvSpPr>
          <p:nvPr/>
        </p:nvSpPr>
        <p:spPr bwMode="auto">
          <a:xfrm>
            <a:off x="0" y="5120640"/>
            <a:ext cx="9144000" cy="1249363"/>
          </a:xfrm>
          <a:prstGeom prst="rect">
            <a:avLst/>
          </a:prstGeom>
          <a:solidFill>
            <a:schemeClr val="tx1">
              <a:alpha val="5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46800" bIns="93600" anchor="b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3600" b="0" dirty="0">
                <a:solidFill>
                  <a:schemeClr val="bg1"/>
                </a:solidFill>
              </a:rPr>
              <a:t>the goal of a study is to find </a:t>
            </a:r>
          </a:p>
          <a:p>
            <a:pPr eaLnBrk="1" hangingPunct="1"/>
            <a:r>
              <a:rPr lang="en-US" sz="3600" dirty="0">
                <a:solidFill>
                  <a:srgbClr val="99CC00"/>
                </a:solidFill>
              </a:rPr>
              <a:t>a signal </a:t>
            </a:r>
            <a:r>
              <a:rPr lang="en-US" sz="3600" b="0" dirty="0">
                <a:solidFill>
                  <a:srgbClr val="FFFFFF"/>
                </a:solidFill>
              </a:rPr>
              <a:t>in </a:t>
            </a:r>
            <a:r>
              <a:rPr lang="en-US" sz="3600" dirty="0">
                <a:solidFill>
                  <a:srgbClr val="FF9900"/>
                </a:solidFill>
              </a:rPr>
              <a:t>a lot of noise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4717445-9D79-E04B-8A43-3379F0FFE228}"/>
              </a:ext>
            </a:extLst>
          </p:cNvPr>
          <p:cNvCxnSpPr>
            <a:cxnSpLocks/>
          </p:cNvCxnSpPr>
          <p:nvPr/>
        </p:nvCxnSpPr>
        <p:spPr bwMode="auto">
          <a:xfrm>
            <a:off x="5367313" y="641631"/>
            <a:ext cx="451434" cy="0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99CC00"/>
            </a:solidFill>
            <a:prstDash val="solid"/>
            <a:round/>
            <a:headEnd type="triangle" w="sm" len="sm"/>
            <a:tailEnd type="triangle" w="sm" len="sm"/>
          </a:ln>
          <a:effectLst/>
        </p:spPr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4E20AE7C-D1ED-1246-8242-A753F576D5B1}"/>
              </a:ext>
            </a:extLst>
          </p:cNvPr>
          <p:cNvSpPr/>
          <p:nvPr/>
        </p:nvSpPr>
        <p:spPr>
          <a:xfrm>
            <a:off x="5968498" y="272299"/>
            <a:ext cx="8515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99CC00"/>
                </a:solidFill>
              </a:rPr>
              <a:t>signal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69180FD-5624-9842-A658-44B51D3DFB3B}"/>
              </a:ext>
            </a:extLst>
          </p:cNvPr>
          <p:cNvSpPr/>
          <p:nvPr/>
        </p:nvSpPr>
        <p:spPr>
          <a:xfrm>
            <a:off x="3754462" y="4511040"/>
            <a:ext cx="7873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9900"/>
                </a:solidFill>
              </a:rPr>
              <a:t>noise</a:t>
            </a:r>
            <a:endParaRPr lang="en-US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383A162-E413-324E-B6CA-405DAB8A70BF}"/>
              </a:ext>
            </a:extLst>
          </p:cNvPr>
          <p:cNvCxnSpPr>
            <a:cxnSpLocks/>
          </p:cNvCxnSpPr>
          <p:nvPr/>
        </p:nvCxnSpPr>
        <p:spPr bwMode="auto">
          <a:xfrm>
            <a:off x="4425367" y="4526281"/>
            <a:ext cx="1968888" cy="0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FF9900"/>
            </a:solidFill>
            <a:prstDash val="solid"/>
            <a:round/>
            <a:headEnd type="triangle" w="sm" len="sm"/>
            <a:tailEnd type="triangle" w="sm" len="sm"/>
          </a:ln>
          <a:effectLst/>
        </p:spPr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54B6099-5D34-5441-8E75-F6C4AC40D8EF}"/>
              </a:ext>
            </a:extLst>
          </p:cNvPr>
          <p:cNvCxnSpPr>
            <a:cxnSpLocks/>
          </p:cNvCxnSpPr>
          <p:nvPr/>
        </p:nvCxnSpPr>
        <p:spPr bwMode="auto">
          <a:xfrm>
            <a:off x="5101046" y="4720592"/>
            <a:ext cx="1968888" cy="0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FF9900"/>
            </a:solidFill>
            <a:prstDash val="solid"/>
            <a:round/>
            <a:headEnd type="triangle" w="sm" len="sm"/>
            <a:tailEnd type="triangle" w="sm" len="sm"/>
          </a:ln>
          <a:effectLst/>
        </p:spPr>
      </p:cxn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854AB9E3-6B45-8246-85C8-CF5ADAA771E8}"/>
              </a:ext>
            </a:extLst>
          </p:cNvPr>
          <p:cNvSpPr/>
          <p:nvPr/>
        </p:nvSpPr>
        <p:spPr bwMode="auto">
          <a:xfrm>
            <a:off x="7411805" y="4076701"/>
            <a:ext cx="1802267" cy="746759"/>
          </a:xfrm>
          <a:prstGeom prst="roundRect">
            <a:avLst/>
          </a:prstGeom>
          <a:noFill/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m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rPr>
              <a:t>emorization score</a:t>
            </a:r>
          </a:p>
        </p:txBody>
      </p:sp>
    </p:spTree>
    <p:extLst>
      <p:ext uri="{BB962C8B-B14F-4D97-AF65-F5344CB8AC3E}">
        <p14:creationId xmlns:p14="http://schemas.microsoft.com/office/powerpoint/2010/main" val="16039002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5000" b="1" dirty="0">
                <a:solidFill>
                  <a:schemeClr val="tx1"/>
                </a:solidFill>
                <a:latin typeface="Arial" charset="0"/>
                <a:cs typeface="Arial" charset="0"/>
              </a:rPr>
              <a:t>any statistical tests ::</a:t>
            </a:r>
          </a:p>
          <a:p>
            <a:endParaRPr lang="en-US" sz="5000" dirty="0">
              <a:latin typeface="Arial" charset="0"/>
              <a:cs typeface="Arial" charset="0"/>
            </a:endParaRPr>
          </a:p>
          <a:p>
            <a:pPr algn="ctr"/>
            <a:r>
              <a:rPr lang="en-US" sz="5000" b="1" dirty="0">
                <a:solidFill>
                  <a:srgbClr val="99CC00"/>
                </a:solidFill>
                <a:latin typeface="Arial" charset="0"/>
                <a:cs typeface="Arial" charset="0"/>
              </a:rPr>
              <a:t>signal</a:t>
            </a:r>
          </a:p>
          <a:p>
            <a:pPr algn="ctr"/>
            <a:r>
              <a:rPr lang="en-US" sz="5000" b="1" dirty="0">
                <a:solidFill>
                  <a:srgbClr val="FF9900"/>
                </a:solidFill>
                <a:latin typeface="Arial" charset="0"/>
                <a:cs typeface="Arial" charset="0"/>
              </a:rPr>
              <a:t>noise</a:t>
            </a:r>
            <a:r>
              <a:rPr lang="en-US" sz="5000" b="1" dirty="0">
                <a:latin typeface="Arial" charset="0"/>
                <a:cs typeface="Arial" charset="0"/>
              </a:rPr>
              <a:t> 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73E1647-D496-3C48-92D1-E9E7C656D390}"/>
              </a:ext>
            </a:extLst>
          </p:cNvPr>
          <p:cNvCxnSpPr/>
          <p:nvPr/>
        </p:nvCxnSpPr>
        <p:spPr bwMode="auto">
          <a:xfrm>
            <a:off x="3352800" y="4343400"/>
            <a:ext cx="23622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8336044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5000" b="1" dirty="0">
                <a:solidFill>
                  <a:schemeClr val="tx1"/>
                </a:solidFill>
                <a:latin typeface="Arial" charset="0"/>
                <a:cs typeface="Arial" charset="0"/>
              </a:rPr>
              <a:t>T-tests ::</a:t>
            </a:r>
          </a:p>
          <a:p>
            <a:endParaRPr lang="en-US" sz="5000" dirty="0">
              <a:latin typeface="Arial" charset="0"/>
              <a:cs typeface="Arial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71C1BBA-2275-FF4D-8062-D2C5BD9E6FDE}"/>
              </a:ext>
            </a:extLst>
          </p:cNvPr>
          <p:cNvSpPr/>
          <p:nvPr/>
        </p:nvSpPr>
        <p:spPr>
          <a:xfrm>
            <a:off x="1714500" y="3810000"/>
            <a:ext cx="5715000" cy="9725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eaLnBrk="0" hangingPunct="0">
              <a:spcBef>
                <a:spcPct val="20000"/>
              </a:spcBef>
            </a:pPr>
            <a:r>
              <a:rPr lang="en-US" sz="2600" kern="0" dirty="0">
                <a:solidFill>
                  <a:srgbClr val="99CC00"/>
                </a:solidFill>
              </a:rPr>
              <a:t>difference between group means</a:t>
            </a:r>
          </a:p>
          <a:p>
            <a:pPr lvl="0" algn="ctr" eaLnBrk="0" hangingPunct="0">
              <a:spcBef>
                <a:spcPct val="20000"/>
              </a:spcBef>
            </a:pPr>
            <a:r>
              <a:rPr lang="en-US" sz="2600" kern="0" dirty="0">
                <a:solidFill>
                  <a:srgbClr val="FF9900"/>
                </a:solidFill>
              </a:rPr>
              <a:t>variability of groups</a:t>
            </a:r>
            <a:endParaRPr lang="en-US" sz="2600" kern="0" dirty="0">
              <a:solidFill>
                <a:srgbClr val="404040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E5B17FC-9EE5-0340-BDB1-EA74F0508CDD}"/>
              </a:ext>
            </a:extLst>
          </p:cNvPr>
          <p:cNvCxnSpPr>
            <a:cxnSpLocks/>
          </p:cNvCxnSpPr>
          <p:nvPr/>
        </p:nvCxnSpPr>
        <p:spPr bwMode="auto">
          <a:xfrm>
            <a:off x="1981200" y="4343400"/>
            <a:ext cx="53340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F704072C-1575-BC47-8BE1-D9F5AC7EECFE}"/>
              </a:ext>
            </a:extLst>
          </p:cNvPr>
          <p:cNvGrpSpPr/>
          <p:nvPr/>
        </p:nvGrpSpPr>
        <p:grpSpPr>
          <a:xfrm>
            <a:off x="4724400" y="141749"/>
            <a:ext cx="3874759" cy="3347427"/>
            <a:chOff x="1905000" y="272299"/>
            <a:chExt cx="5334000" cy="4608073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3F544108-7289-624E-957E-75E7D6A5F49F}"/>
                </a:ext>
              </a:extLst>
            </p:cNvPr>
            <p:cNvGrpSpPr/>
            <p:nvPr/>
          </p:nvGrpSpPr>
          <p:grpSpPr>
            <a:xfrm>
              <a:off x="1905000" y="533400"/>
              <a:ext cx="5334000" cy="3992881"/>
              <a:chOff x="1905000" y="533400"/>
              <a:chExt cx="5334000" cy="3992881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1CF8986A-2812-9C42-ACA7-C9F6BB050C1F}"/>
                  </a:ext>
                </a:extLst>
              </p:cNvPr>
              <p:cNvGrpSpPr/>
              <p:nvPr/>
            </p:nvGrpSpPr>
            <p:grpSpPr>
              <a:xfrm>
                <a:off x="4425367" y="929640"/>
                <a:ext cx="2535808" cy="3413760"/>
                <a:chOff x="5061942" y="1390720"/>
                <a:chExt cx="2535808" cy="3413760"/>
              </a:xfrm>
            </p:grpSpPr>
            <p:sp>
              <p:nvSpPr>
                <p:cNvPr id="15" name="Freeform 14">
                  <a:extLst>
                    <a:ext uri="{FF2B5EF4-FFF2-40B4-BE49-F238E27FC236}">
                      <a16:creationId xmlns:a16="http://schemas.microsoft.com/office/drawing/2014/main" id="{4A8630B7-B7A2-0245-AD83-10CBCE2C0A86}"/>
                    </a:ext>
                  </a:extLst>
                </p:cNvPr>
                <p:cNvSpPr/>
                <p:nvPr/>
              </p:nvSpPr>
              <p:spPr bwMode="auto">
                <a:xfrm>
                  <a:off x="5061942" y="1390720"/>
                  <a:ext cx="2084375" cy="3413760"/>
                </a:xfrm>
                <a:custGeom>
                  <a:avLst/>
                  <a:gdLst>
                    <a:gd name="connsiteX0" fmla="*/ 0 w 1850065"/>
                    <a:gd name="connsiteY0" fmla="*/ 2551821 h 2573086"/>
                    <a:gd name="connsiteX1" fmla="*/ 829339 w 1850065"/>
                    <a:gd name="connsiteY1" fmla="*/ 7 h 2573086"/>
                    <a:gd name="connsiteX2" fmla="*/ 1850065 w 1850065"/>
                    <a:gd name="connsiteY2" fmla="*/ 2573086 h 2573086"/>
                    <a:gd name="connsiteX3" fmla="*/ 1850065 w 1850065"/>
                    <a:gd name="connsiteY3" fmla="*/ 2573086 h 2573086"/>
                    <a:gd name="connsiteX0" fmla="*/ 30129 w 1880194"/>
                    <a:gd name="connsiteY0" fmla="*/ 2552768 h 2574033"/>
                    <a:gd name="connsiteX1" fmla="*/ 72659 w 1880194"/>
                    <a:gd name="connsiteY1" fmla="*/ 2276322 h 2574033"/>
                    <a:gd name="connsiteX2" fmla="*/ 859468 w 1880194"/>
                    <a:gd name="connsiteY2" fmla="*/ 954 h 2574033"/>
                    <a:gd name="connsiteX3" fmla="*/ 1880194 w 1880194"/>
                    <a:gd name="connsiteY3" fmla="*/ 2574033 h 2574033"/>
                    <a:gd name="connsiteX4" fmla="*/ 1880194 w 1880194"/>
                    <a:gd name="connsiteY4" fmla="*/ 2574033 h 2574033"/>
                    <a:gd name="connsiteX0" fmla="*/ 0 w 2169042"/>
                    <a:gd name="connsiteY0" fmla="*/ 2574033 h 2574033"/>
                    <a:gd name="connsiteX1" fmla="*/ 361507 w 2169042"/>
                    <a:gd name="connsiteY1" fmla="*/ 2276322 h 2574033"/>
                    <a:gd name="connsiteX2" fmla="*/ 1148316 w 2169042"/>
                    <a:gd name="connsiteY2" fmla="*/ 954 h 2574033"/>
                    <a:gd name="connsiteX3" fmla="*/ 2169042 w 2169042"/>
                    <a:gd name="connsiteY3" fmla="*/ 2574033 h 2574033"/>
                    <a:gd name="connsiteX4" fmla="*/ 2169042 w 2169042"/>
                    <a:gd name="connsiteY4" fmla="*/ 2574033 h 2574033"/>
                    <a:gd name="connsiteX0" fmla="*/ 0 w 2185107"/>
                    <a:gd name="connsiteY0" fmla="*/ 2573079 h 2573079"/>
                    <a:gd name="connsiteX1" fmla="*/ 361507 w 2185107"/>
                    <a:gd name="connsiteY1" fmla="*/ 2275368 h 2573079"/>
                    <a:gd name="connsiteX2" fmla="*/ 1148316 w 2185107"/>
                    <a:gd name="connsiteY2" fmla="*/ 0 h 2573079"/>
                    <a:gd name="connsiteX3" fmla="*/ 2083981 w 2185107"/>
                    <a:gd name="connsiteY3" fmla="*/ 2275369 h 2573079"/>
                    <a:gd name="connsiteX4" fmla="*/ 2169042 w 2185107"/>
                    <a:gd name="connsiteY4" fmla="*/ 2573079 h 2573079"/>
                    <a:gd name="connsiteX5" fmla="*/ 2169042 w 2185107"/>
                    <a:gd name="connsiteY5" fmla="*/ 2573079 h 2573079"/>
                    <a:gd name="connsiteX0" fmla="*/ 0 w 2169042"/>
                    <a:gd name="connsiteY0" fmla="*/ 2573079 h 2574066"/>
                    <a:gd name="connsiteX1" fmla="*/ 361507 w 2169042"/>
                    <a:gd name="connsiteY1" fmla="*/ 2275368 h 2574066"/>
                    <a:gd name="connsiteX2" fmla="*/ 1148316 w 2169042"/>
                    <a:gd name="connsiteY2" fmla="*/ 0 h 2574066"/>
                    <a:gd name="connsiteX3" fmla="*/ 1982381 w 2169042"/>
                    <a:gd name="connsiteY3" fmla="*/ 2283836 h 2574066"/>
                    <a:gd name="connsiteX4" fmla="*/ 2169042 w 2169042"/>
                    <a:gd name="connsiteY4" fmla="*/ 2573079 h 2574066"/>
                    <a:gd name="connsiteX5" fmla="*/ 2169042 w 2169042"/>
                    <a:gd name="connsiteY5" fmla="*/ 2573079 h 2574066"/>
                    <a:gd name="connsiteX0" fmla="*/ 0 w 2169042"/>
                    <a:gd name="connsiteY0" fmla="*/ 2573079 h 2574066"/>
                    <a:gd name="connsiteX1" fmla="*/ 361507 w 2169042"/>
                    <a:gd name="connsiteY1" fmla="*/ 2275368 h 2574066"/>
                    <a:gd name="connsiteX2" fmla="*/ 1148316 w 2169042"/>
                    <a:gd name="connsiteY2" fmla="*/ 0 h 2574066"/>
                    <a:gd name="connsiteX3" fmla="*/ 1821514 w 2169042"/>
                    <a:gd name="connsiteY3" fmla="*/ 2283836 h 2574066"/>
                    <a:gd name="connsiteX4" fmla="*/ 2169042 w 2169042"/>
                    <a:gd name="connsiteY4" fmla="*/ 2573079 h 2574066"/>
                    <a:gd name="connsiteX5" fmla="*/ 2169042 w 2169042"/>
                    <a:gd name="connsiteY5" fmla="*/ 2573079 h 2574066"/>
                    <a:gd name="connsiteX0" fmla="*/ 0 w 2169042"/>
                    <a:gd name="connsiteY0" fmla="*/ 2437613 h 2438600"/>
                    <a:gd name="connsiteX1" fmla="*/ 361507 w 2169042"/>
                    <a:gd name="connsiteY1" fmla="*/ 2139902 h 2438600"/>
                    <a:gd name="connsiteX2" fmla="*/ 1021316 w 2169042"/>
                    <a:gd name="connsiteY2" fmla="*/ 1 h 2438600"/>
                    <a:gd name="connsiteX3" fmla="*/ 1821514 w 2169042"/>
                    <a:gd name="connsiteY3" fmla="*/ 2148370 h 2438600"/>
                    <a:gd name="connsiteX4" fmla="*/ 2169042 w 2169042"/>
                    <a:gd name="connsiteY4" fmla="*/ 2437613 h 2438600"/>
                    <a:gd name="connsiteX5" fmla="*/ 2169042 w 2169042"/>
                    <a:gd name="connsiteY5" fmla="*/ 2437613 h 2438600"/>
                    <a:gd name="connsiteX0" fmla="*/ 0 w 2084375"/>
                    <a:gd name="connsiteY0" fmla="*/ 2446080 h 2446080"/>
                    <a:gd name="connsiteX1" fmla="*/ 276840 w 2084375"/>
                    <a:gd name="connsiteY1" fmla="*/ 2139902 h 2446080"/>
                    <a:gd name="connsiteX2" fmla="*/ 936649 w 2084375"/>
                    <a:gd name="connsiteY2" fmla="*/ 1 h 2446080"/>
                    <a:gd name="connsiteX3" fmla="*/ 1736847 w 2084375"/>
                    <a:gd name="connsiteY3" fmla="*/ 2148370 h 2446080"/>
                    <a:gd name="connsiteX4" fmla="*/ 2084375 w 2084375"/>
                    <a:gd name="connsiteY4" fmla="*/ 2437613 h 2446080"/>
                    <a:gd name="connsiteX5" fmla="*/ 2084375 w 2084375"/>
                    <a:gd name="connsiteY5" fmla="*/ 2437613 h 2446080"/>
                    <a:gd name="connsiteX0" fmla="*/ 0 w 2084375"/>
                    <a:gd name="connsiteY0" fmla="*/ 2446082 h 2446082"/>
                    <a:gd name="connsiteX1" fmla="*/ 327640 w 2084375"/>
                    <a:gd name="connsiteY1" fmla="*/ 2131438 h 2446082"/>
                    <a:gd name="connsiteX2" fmla="*/ 936649 w 2084375"/>
                    <a:gd name="connsiteY2" fmla="*/ 3 h 2446082"/>
                    <a:gd name="connsiteX3" fmla="*/ 1736847 w 2084375"/>
                    <a:gd name="connsiteY3" fmla="*/ 2148372 h 2446082"/>
                    <a:gd name="connsiteX4" fmla="*/ 2084375 w 2084375"/>
                    <a:gd name="connsiteY4" fmla="*/ 2437615 h 2446082"/>
                    <a:gd name="connsiteX5" fmla="*/ 2084375 w 2084375"/>
                    <a:gd name="connsiteY5" fmla="*/ 2437615 h 24460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084375" h="2446082">
                      <a:moveTo>
                        <a:pt x="0" y="2446082"/>
                      </a:moveTo>
                      <a:cubicBezTo>
                        <a:pt x="7088" y="2400008"/>
                        <a:pt x="189417" y="2556740"/>
                        <a:pt x="327640" y="2131438"/>
                      </a:cubicBezTo>
                      <a:cubicBezTo>
                        <a:pt x="465863" y="1706136"/>
                        <a:pt x="701781" y="-2819"/>
                        <a:pt x="936649" y="3"/>
                      </a:cubicBezTo>
                      <a:cubicBezTo>
                        <a:pt x="1171517" y="2825"/>
                        <a:pt x="1566726" y="1719526"/>
                        <a:pt x="1736847" y="2148372"/>
                      </a:cubicBezTo>
                      <a:cubicBezTo>
                        <a:pt x="1906968" y="2577219"/>
                        <a:pt x="2026454" y="2389408"/>
                        <a:pt x="2084375" y="2437615"/>
                      </a:cubicBezTo>
                      <a:lnTo>
                        <a:pt x="2084375" y="2437615"/>
                      </a:lnTo>
                    </a:path>
                  </a:pathLst>
                </a:custGeom>
                <a:noFill/>
                <a:ln w="38100" cap="flat" cmpd="sng" algn="ctr">
                  <a:solidFill>
                    <a:srgbClr val="C0629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-112" charset="0"/>
                    <a:ea typeface="Arial" pitchFamily="-112" charset="0"/>
                    <a:cs typeface="Arial" pitchFamily="-112" charset="0"/>
                  </a:endParaRPr>
                </a:p>
              </p:txBody>
            </p:sp>
            <p:sp>
              <p:nvSpPr>
                <p:cNvPr id="16" name="Freeform 15">
                  <a:extLst>
                    <a:ext uri="{FF2B5EF4-FFF2-40B4-BE49-F238E27FC236}">
                      <a16:creationId xmlns:a16="http://schemas.microsoft.com/office/drawing/2014/main" id="{D5E13C34-B6A5-A540-9A4E-E3BBD56336C3}"/>
                    </a:ext>
                  </a:extLst>
                </p:cNvPr>
                <p:cNvSpPr/>
                <p:nvPr/>
              </p:nvSpPr>
              <p:spPr bwMode="auto">
                <a:xfrm>
                  <a:off x="5513375" y="1390720"/>
                  <a:ext cx="2084375" cy="3413760"/>
                </a:xfrm>
                <a:custGeom>
                  <a:avLst/>
                  <a:gdLst>
                    <a:gd name="connsiteX0" fmla="*/ 0 w 1850065"/>
                    <a:gd name="connsiteY0" fmla="*/ 2551821 h 2573086"/>
                    <a:gd name="connsiteX1" fmla="*/ 829339 w 1850065"/>
                    <a:gd name="connsiteY1" fmla="*/ 7 h 2573086"/>
                    <a:gd name="connsiteX2" fmla="*/ 1850065 w 1850065"/>
                    <a:gd name="connsiteY2" fmla="*/ 2573086 h 2573086"/>
                    <a:gd name="connsiteX3" fmla="*/ 1850065 w 1850065"/>
                    <a:gd name="connsiteY3" fmla="*/ 2573086 h 2573086"/>
                    <a:gd name="connsiteX0" fmla="*/ 30129 w 1880194"/>
                    <a:gd name="connsiteY0" fmla="*/ 2552768 h 2574033"/>
                    <a:gd name="connsiteX1" fmla="*/ 72659 w 1880194"/>
                    <a:gd name="connsiteY1" fmla="*/ 2276322 h 2574033"/>
                    <a:gd name="connsiteX2" fmla="*/ 859468 w 1880194"/>
                    <a:gd name="connsiteY2" fmla="*/ 954 h 2574033"/>
                    <a:gd name="connsiteX3" fmla="*/ 1880194 w 1880194"/>
                    <a:gd name="connsiteY3" fmla="*/ 2574033 h 2574033"/>
                    <a:gd name="connsiteX4" fmla="*/ 1880194 w 1880194"/>
                    <a:gd name="connsiteY4" fmla="*/ 2574033 h 2574033"/>
                    <a:gd name="connsiteX0" fmla="*/ 0 w 2169042"/>
                    <a:gd name="connsiteY0" fmla="*/ 2574033 h 2574033"/>
                    <a:gd name="connsiteX1" fmla="*/ 361507 w 2169042"/>
                    <a:gd name="connsiteY1" fmla="*/ 2276322 h 2574033"/>
                    <a:gd name="connsiteX2" fmla="*/ 1148316 w 2169042"/>
                    <a:gd name="connsiteY2" fmla="*/ 954 h 2574033"/>
                    <a:gd name="connsiteX3" fmla="*/ 2169042 w 2169042"/>
                    <a:gd name="connsiteY3" fmla="*/ 2574033 h 2574033"/>
                    <a:gd name="connsiteX4" fmla="*/ 2169042 w 2169042"/>
                    <a:gd name="connsiteY4" fmla="*/ 2574033 h 2574033"/>
                    <a:gd name="connsiteX0" fmla="*/ 0 w 2185107"/>
                    <a:gd name="connsiteY0" fmla="*/ 2573079 h 2573079"/>
                    <a:gd name="connsiteX1" fmla="*/ 361507 w 2185107"/>
                    <a:gd name="connsiteY1" fmla="*/ 2275368 h 2573079"/>
                    <a:gd name="connsiteX2" fmla="*/ 1148316 w 2185107"/>
                    <a:gd name="connsiteY2" fmla="*/ 0 h 2573079"/>
                    <a:gd name="connsiteX3" fmla="*/ 2083981 w 2185107"/>
                    <a:gd name="connsiteY3" fmla="*/ 2275369 h 2573079"/>
                    <a:gd name="connsiteX4" fmla="*/ 2169042 w 2185107"/>
                    <a:gd name="connsiteY4" fmla="*/ 2573079 h 2573079"/>
                    <a:gd name="connsiteX5" fmla="*/ 2169042 w 2185107"/>
                    <a:gd name="connsiteY5" fmla="*/ 2573079 h 2573079"/>
                    <a:gd name="connsiteX0" fmla="*/ 0 w 2169042"/>
                    <a:gd name="connsiteY0" fmla="*/ 2573079 h 2574066"/>
                    <a:gd name="connsiteX1" fmla="*/ 361507 w 2169042"/>
                    <a:gd name="connsiteY1" fmla="*/ 2275368 h 2574066"/>
                    <a:gd name="connsiteX2" fmla="*/ 1148316 w 2169042"/>
                    <a:gd name="connsiteY2" fmla="*/ 0 h 2574066"/>
                    <a:gd name="connsiteX3" fmla="*/ 1982381 w 2169042"/>
                    <a:gd name="connsiteY3" fmla="*/ 2283836 h 2574066"/>
                    <a:gd name="connsiteX4" fmla="*/ 2169042 w 2169042"/>
                    <a:gd name="connsiteY4" fmla="*/ 2573079 h 2574066"/>
                    <a:gd name="connsiteX5" fmla="*/ 2169042 w 2169042"/>
                    <a:gd name="connsiteY5" fmla="*/ 2573079 h 2574066"/>
                    <a:gd name="connsiteX0" fmla="*/ 0 w 2169042"/>
                    <a:gd name="connsiteY0" fmla="*/ 2573079 h 2574066"/>
                    <a:gd name="connsiteX1" fmla="*/ 361507 w 2169042"/>
                    <a:gd name="connsiteY1" fmla="*/ 2275368 h 2574066"/>
                    <a:gd name="connsiteX2" fmla="*/ 1148316 w 2169042"/>
                    <a:gd name="connsiteY2" fmla="*/ 0 h 2574066"/>
                    <a:gd name="connsiteX3" fmla="*/ 1821514 w 2169042"/>
                    <a:gd name="connsiteY3" fmla="*/ 2283836 h 2574066"/>
                    <a:gd name="connsiteX4" fmla="*/ 2169042 w 2169042"/>
                    <a:gd name="connsiteY4" fmla="*/ 2573079 h 2574066"/>
                    <a:gd name="connsiteX5" fmla="*/ 2169042 w 2169042"/>
                    <a:gd name="connsiteY5" fmla="*/ 2573079 h 2574066"/>
                    <a:gd name="connsiteX0" fmla="*/ 0 w 2169042"/>
                    <a:gd name="connsiteY0" fmla="*/ 2437613 h 2438600"/>
                    <a:gd name="connsiteX1" fmla="*/ 361507 w 2169042"/>
                    <a:gd name="connsiteY1" fmla="*/ 2139902 h 2438600"/>
                    <a:gd name="connsiteX2" fmla="*/ 1021316 w 2169042"/>
                    <a:gd name="connsiteY2" fmla="*/ 1 h 2438600"/>
                    <a:gd name="connsiteX3" fmla="*/ 1821514 w 2169042"/>
                    <a:gd name="connsiteY3" fmla="*/ 2148370 h 2438600"/>
                    <a:gd name="connsiteX4" fmla="*/ 2169042 w 2169042"/>
                    <a:gd name="connsiteY4" fmla="*/ 2437613 h 2438600"/>
                    <a:gd name="connsiteX5" fmla="*/ 2169042 w 2169042"/>
                    <a:gd name="connsiteY5" fmla="*/ 2437613 h 2438600"/>
                    <a:gd name="connsiteX0" fmla="*/ 0 w 2084375"/>
                    <a:gd name="connsiteY0" fmla="*/ 2446080 h 2446080"/>
                    <a:gd name="connsiteX1" fmla="*/ 276840 w 2084375"/>
                    <a:gd name="connsiteY1" fmla="*/ 2139902 h 2446080"/>
                    <a:gd name="connsiteX2" fmla="*/ 936649 w 2084375"/>
                    <a:gd name="connsiteY2" fmla="*/ 1 h 2446080"/>
                    <a:gd name="connsiteX3" fmla="*/ 1736847 w 2084375"/>
                    <a:gd name="connsiteY3" fmla="*/ 2148370 h 2446080"/>
                    <a:gd name="connsiteX4" fmla="*/ 2084375 w 2084375"/>
                    <a:gd name="connsiteY4" fmla="*/ 2437613 h 2446080"/>
                    <a:gd name="connsiteX5" fmla="*/ 2084375 w 2084375"/>
                    <a:gd name="connsiteY5" fmla="*/ 2437613 h 2446080"/>
                    <a:gd name="connsiteX0" fmla="*/ 0 w 2084375"/>
                    <a:gd name="connsiteY0" fmla="*/ 2446082 h 2446082"/>
                    <a:gd name="connsiteX1" fmla="*/ 327640 w 2084375"/>
                    <a:gd name="connsiteY1" fmla="*/ 2131438 h 2446082"/>
                    <a:gd name="connsiteX2" fmla="*/ 936649 w 2084375"/>
                    <a:gd name="connsiteY2" fmla="*/ 3 h 2446082"/>
                    <a:gd name="connsiteX3" fmla="*/ 1736847 w 2084375"/>
                    <a:gd name="connsiteY3" fmla="*/ 2148372 h 2446082"/>
                    <a:gd name="connsiteX4" fmla="*/ 2084375 w 2084375"/>
                    <a:gd name="connsiteY4" fmla="*/ 2437615 h 2446082"/>
                    <a:gd name="connsiteX5" fmla="*/ 2084375 w 2084375"/>
                    <a:gd name="connsiteY5" fmla="*/ 2437615 h 24460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084375" h="2446082">
                      <a:moveTo>
                        <a:pt x="0" y="2446082"/>
                      </a:moveTo>
                      <a:cubicBezTo>
                        <a:pt x="7088" y="2400008"/>
                        <a:pt x="189417" y="2556740"/>
                        <a:pt x="327640" y="2131438"/>
                      </a:cubicBezTo>
                      <a:cubicBezTo>
                        <a:pt x="465863" y="1706136"/>
                        <a:pt x="701781" y="-2819"/>
                        <a:pt x="936649" y="3"/>
                      </a:cubicBezTo>
                      <a:cubicBezTo>
                        <a:pt x="1171517" y="2825"/>
                        <a:pt x="1566726" y="1719526"/>
                        <a:pt x="1736847" y="2148372"/>
                      </a:cubicBezTo>
                      <a:cubicBezTo>
                        <a:pt x="1906968" y="2577219"/>
                        <a:pt x="2026454" y="2389408"/>
                        <a:pt x="2084375" y="2437615"/>
                      </a:cubicBezTo>
                      <a:lnTo>
                        <a:pt x="2084375" y="2437615"/>
                      </a:lnTo>
                    </a:path>
                  </a:pathLst>
                </a:custGeom>
                <a:noFill/>
                <a:ln w="38100" cap="flat" cmpd="sng" algn="ctr">
                  <a:solidFill>
                    <a:srgbClr val="00B0F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-112" charset="0"/>
                    <a:ea typeface="Arial" pitchFamily="-112" charset="0"/>
                    <a:cs typeface="Arial" pitchFamily="-112" charset="0"/>
                  </a:endParaRPr>
                </a:p>
              </p:txBody>
            </p:sp>
          </p:grp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77F1DAB7-897F-3547-B0C1-FD35FC134EF4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1905000" y="4373881"/>
                <a:ext cx="5334000" cy="0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AB05619A-DD85-FD4B-A876-40629CBD46E3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2057400" y="533400"/>
                <a:ext cx="0" cy="3992881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E7FE2AA2-8BC7-6E41-A10F-3DBFCEDBAC08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5791200" y="762000"/>
                <a:ext cx="0" cy="3611881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rgbClr val="00B0F0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6D2BA02D-F9B5-1243-8BC4-9BB3C5828341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5367313" y="762000"/>
                <a:ext cx="0" cy="3611881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rgbClr val="F03191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</p:cxnSp>
        </p:grp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05BA9D80-4EF7-FD48-814A-AC14226EDE79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367313" y="641631"/>
              <a:ext cx="451434" cy="0"/>
            </a:xfrm>
            <a:prstGeom prst="straightConnector1">
              <a:avLst/>
            </a:prstGeom>
            <a:solidFill>
              <a:schemeClr val="accent1"/>
            </a:solidFill>
            <a:ln w="63500" cap="flat" cmpd="sng" algn="ctr">
              <a:solidFill>
                <a:srgbClr val="99CC00"/>
              </a:solidFill>
              <a:prstDash val="solid"/>
              <a:round/>
              <a:headEnd type="triangle" w="sm" len="sm"/>
              <a:tailEnd type="triangle" w="sm" len="sm"/>
            </a:ln>
            <a:effectLst/>
          </p:spPr>
        </p:cxn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A9AB9C2-8E7F-2B49-82DF-3577FA1A7AB5}"/>
                </a:ext>
              </a:extLst>
            </p:cNvPr>
            <p:cNvSpPr/>
            <p:nvPr/>
          </p:nvSpPr>
          <p:spPr>
            <a:xfrm>
              <a:off x="5968498" y="272299"/>
              <a:ext cx="85151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99CC00"/>
                  </a:solidFill>
                </a:rPr>
                <a:t>signal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39F1E8D-7561-FE4B-B288-4A0D1784F7A9}"/>
                </a:ext>
              </a:extLst>
            </p:cNvPr>
            <p:cNvSpPr/>
            <p:nvPr/>
          </p:nvSpPr>
          <p:spPr>
            <a:xfrm>
              <a:off x="3754462" y="4511040"/>
              <a:ext cx="78739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FF9900"/>
                  </a:solidFill>
                </a:rPr>
                <a:t>noise</a:t>
              </a:r>
              <a:endParaRPr lang="en-US" dirty="0"/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3CA2A5F4-6452-3A45-8970-F9E7D46A453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425367" y="4526281"/>
              <a:ext cx="1968888" cy="0"/>
            </a:xfrm>
            <a:prstGeom prst="straightConnector1">
              <a:avLst/>
            </a:prstGeom>
            <a:solidFill>
              <a:schemeClr val="accent1"/>
            </a:solidFill>
            <a:ln w="63500" cap="flat" cmpd="sng" algn="ctr">
              <a:solidFill>
                <a:srgbClr val="FF9900"/>
              </a:solidFill>
              <a:prstDash val="solid"/>
              <a:round/>
              <a:headEnd type="triangle" w="sm" len="sm"/>
              <a:tailEnd type="triangle" w="sm" len="sm"/>
            </a:ln>
            <a:effectLst/>
          </p:spPr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C5C7ABA7-F9AF-104C-B3DF-3C69270268D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101046" y="4720592"/>
              <a:ext cx="1968888" cy="0"/>
            </a:xfrm>
            <a:prstGeom prst="straightConnector1">
              <a:avLst/>
            </a:prstGeom>
            <a:solidFill>
              <a:schemeClr val="accent1"/>
            </a:solidFill>
            <a:ln w="63500" cap="flat" cmpd="sng" algn="ctr">
              <a:solidFill>
                <a:srgbClr val="FF9900"/>
              </a:solidFill>
              <a:prstDash val="solid"/>
              <a:round/>
              <a:headEnd type="triangle" w="sm" len="sm"/>
              <a:tailEnd type="triangle" w="sm" len="sm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36203383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5000" b="1" dirty="0">
                <a:solidFill>
                  <a:schemeClr val="tx1"/>
                </a:solidFill>
                <a:latin typeface="Arial" charset="0"/>
                <a:cs typeface="Arial" charset="0"/>
              </a:rPr>
              <a:t>T-tests ::</a:t>
            </a:r>
          </a:p>
          <a:p>
            <a:endParaRPr lang="en-US" sz="5000" dirty="0">
              <a:latin typeface="Arial" charset="0"/>
              <a:cs typeface="Arial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71C1BBA-2275-FF4D-8062-D2C5BD9E6FDE}"/>
              </a:ext>
            </a:extLst>
          </p:cNvPr>
          <p:cNvSpPr/>
          <p:nvPr/>
        </p:nvSpPr>
        <p:spPr>
          <a:xfrm>
            <a:off x="1714500" y="3810000"/>
            <a:ext cx="5715000" cy="9725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eaLnBrk="0" hangingPunct="0">
              <a:spcBef>
                <a:spcPct val="20000"/>
              </a:spcBef>
            </a:pPr>
            <a:r>
              <a:rPr lang="en-US" sz="2600" kern="0" dirty="0">
                <a:solidFill>
                  <a:srgbClr val="99CC00"/>
                </a:solidFill>
              </a:rPr>
              <a:t>difference between group means</a:t>
            </a:r>
          </a:p>
          <a:p>
            <a:pPr lvl="0" algn="ctr" eaLnBrk="0" hangingPunct="0">
              <a:spcBef>
                <a:spcPct val="20000"/>
              </a:spcBef>
            </a:pPr>
            <a:r>
              <a:rPr lang="en-US" sz="2600" kern="0" dirty="0">
                <a:solidFill>
                  <a:srgbClr val="FF9900"/>
                </a:solidFill>
              </a:rPr>
              <a:t>variability of groups</a:t>
            </a:r>
            <a:endParaRPr lang="en-US" sz="2600" kern="0" dirty="0">
              <a:solidFill>
                <a:srgbClr val="404040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E5B17FC-9EE5-0340-BDB1-EA74F0508CDD}"/>
              </a:ext>
            </a:extLst>
          </p:cNvPr>
          <p:cNvCxnSpPr>
            <a:cxnSpLocks/>
          </p:cNvCxnSpPr>
          <p:nvPr/>
        </p:nvCxnSpPr>
        <p:spPr bwMode="auto">
          <a:xfrm>
            <a:off x="1981200" y="4343400"/>
            <a:ext cx="53340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49" name="Group 48">
            <a:extLst>
              <a:ext uri="{FF2B5EF4-FFF2-40B4-BE49-F238E27FC236}">
                <a16:creationId xmlns:a16="http://schemas.microsoft.com/office/drawing/2014/main" id="{CA63EA08-A5C4-AB48-B23A-BB7105EAC63D}"/>
              </a:ext>
            </a:extLst>
          </p:cNvPr>
          <p:cNvGrpSpPr/>
          <p:nvPr/>
        </p:nvGrpSpPr>
        <p:grpSpPr>
          <a:xfrm>
            <a:off x="4091311" y="457200"/>
            <a:ext cx="4595490" cy="3124200"/>
            <a:chOff x="4783466" y="1065589"/>
            <a:chExt cx="3874759" cy="2634218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704072C-1575-BC47-8BE1-D9F5AC7EECFE}"/>
                </a:ext>
              </a:extLst>
            </p:cNvPr>
            <p:cNvGrpSpPr/>
            <p:nvPr/>
          </p:nvGrpSpPr>
          <p:grpSpPr>
            <a:xfrm>
              <a:off x="4783466" y="1065589"/>
              <a:ext cx="3874759" cy="2634218"/>
              <a:chOff x="1905000" y="900014"/>
              <a:chExt cx="5334000" cy="3626269"/>
            </a:xfrm>
          </p:grpSpPr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3F544108-7289-624E-957E-75E7D6A5F49F}"/>
                  </a:ext>
                </a:extLst>
              </p:cNvPr>
              <p:cNvGrpSpPr/>
              <p:nvPr/>
            </p:nvGrpSpPr>
            <p:grpSpPr>
              <a:xfrm>
                <a:off x="1905000" y="900014"/>
                <a:ext cx="5334000" cy="3626269"/>
                <a:chOff x="1905000" y="900014"/>
                <a:chExt cx="5334000" cy="3626269"/>
              </a:xfrm>
            </p:grpSpPr>
            <p:cxnSp>
              <p:nvCxnSpPr>
                <p:cNvPr id="10" name="Straight Arrow Connector 9">
                  <a:extLst>
                    <a:ext uri="{FF2B5EF4-FFF2-40B4-BE49-F238E27FC236}">
                      <a16:creationId xmlns:a16="http://schemas.microsoft.com/office/drawing/2014/main" id="{77F1DAB7-897F-3547-B0C1-FD35FC134EF4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1905000" y="4373881"/>
                  <a:ext cx="5334000" cy="0"/>
                </a:xfrm>
                <a:prstGeom prst="straightConnector1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/>
                </a:ln>
                <a:effectLst/>
              </p:spPr>
            </p:cxnSp>
            <p:cxnSp>
              <p:nvCxnSpPr>
                <p:cNvPr id="11" name="Straight Arrow Connector 10">
                  <a:extLst>
                    <a:ext uri="{FF2B5EF4-FFF2-40B4-BE49-F238E27FC236}">
                      <a16:creationId xmlns:a16="http://schemas.microsoft.com/office/drawing/2014/main" id="{AB05619A-DD85-FD4B-A876-40629CBD46E3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V="1">
                  <a:off x="2057399" y="900014"/>
                  <a:ext cx="0" cy="3626269"/>
                </a:xfrm>
                <a:prstGeom prst="straightConnector1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/>
                </a:ln>
                <a:effectLst/>
              </p:spPr>
            </p:cxnSp>
          </p:grp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05BA9D80-4EF7-FD48-814A-AC14226EDE79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4446116" y="1744192"/>
                <a:ext cx="0" cy="785649"/>
              </a:xfrm>
              <a:prstGeom prst="straightConnector1">
                <a:avLst/>
              </a:prstGeom>
              <a:solidFill>
                <a:schemeClr val="accent1"/>
              </a:solidFill>
              <a:ln w="63500" cap="flat" cmpd="sng" algn="ctr">
                <a:solidFill>
                  <a:srgbClr val="99CC00"/>
                </a:solidFill>
                <a:prstDash val="solid"/>
                <a:round/>
                <a:headEnd type="triangle" w="sm" len="sm"/>
                <a:tailEnd type="triangle" w="sm" len="sm"/>
              </a:ln>
              <a:effectLst/>
            </p:spPr>
          </p:cxn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1A9AB9C2-8E7F-2B49-82DF-3577FA1A7AB5}"/>
                  </a:ext>
                </a:extLst>
              </p:cNvPr>
              <p:cNvSpPr/>
              <p:nvPr/>
            </p:nvSpPr>
            <p:spPr>
              <a:xfrm>
                <a:off x="3958477" y="900014"/>
                <a:ext cx="851515" cy="36933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solidFill>
                      <a:srgbClr val="99CC00"/>
                    </a:solidFill>
                  </a:rPr>
                  <a:t>signal</a:t>
                </a: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439F1E8D-7561-FE4B-B288-4A0D1784F7A9}"/>
                  </a:ext>
                </a:extLst>
              </p:cNvPr>
              <p:cNvSpPr/>
              <p:nvPr/>
            </p:nvSpPr>
            <p:spPr>
              <a:xfrm>
                <a:off x="2447318" y="1287321"/>
                <a:ext cx="787396" cy="36933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solidFill>
                      <a:srgbClr val="FF9900"/>
                    </a:solidFill>
                  </a:rPr>
                  <a:t>noise</a:t>
                </a:r>
                <a:endParaRPr lang="en-US" dirty="0"/>
              </a:p>
            </p:txBody>
          </p: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C5C7ABA7-F9AF-104C-B3DF-3C69270268D2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2453072" y="1877204"/>
                <a:ext cx="0" cy="1122418"/>
              </a:xfrm>
              <a:prstGeom prst="straightConnector1">
                <a:avLst/>
              </a:prstGeom>
              <a:solidFill>
                <a:schemeClr val="accent1"/>
              </a:solidFill>
              <a:ln w="63500" cap="flat" cmpd="sng" algn="ctr">
                <a:solidFill>
                  <a:srgbClr val="FF9900"/>
                </a:solidFill>
                <a:prstDash val="solid"/>
                <a:round/>
                <a:headEnd type="triangle" w="sm" len="sm"/>
                <a:tailEnd type="triangle" w="sm" len="sm"/>
              </a:ln>
              <a:effectLst/>
            </p:spPr>
          </p:cxnSp>
        </p:grp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11285E09-7A65-9B41-B979-86C7CF813271}"/>
                </a:ext>
              </a:extLst>
            </p:cNvPr>
            <p:cNvSpPr/>
            <p:nvPr/>
          </p:nvSpPr>
          <p:spPr bwMode="auto">
            <a:xfrm>
              <a:off x="5486400" y="2249538"/>
              <a:ext cx="926556" cy="1339561"/>
            </a:xfrm>
            <a:prstGeom prst="rect">
              <a:avLst/>
            </a:prstGeom>
            <a:solidFill>
              <a:srgbClr val="F03191">
                <a:alpha val="5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2787CFFA-099D-774B-B8AD-2DF9E16EFE9A}"/>
                </a:ext>
              </a:extLst>
            </p:cNvPr>
            <p:cNvSpPr/>
            <p:nvPr/>
          </p:nvSpPr>
          <p:spPr bwMode="auto">
            <a:xfrm>
              <a:off x="6893729" y="1678822"/>
              <a:ext cx="926556" cy="1906249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6398C711-2135-5240-A673-28E05BD78883}"/>
                </a:ext>
              </a:extLst>
            </p:cNvPr>
            <p:cNvSpPr/>
            <p:nvPr/>
          </p:nvSpPr>
          <p:spPr bwMode="auto">
            <a:xfrm>
              <a:off x="5715000" y="1828800"/>
              <a:ext cx="96069" cy="96069"/>
            </a:xfrm>
            <a:prstGeom prst="ellipse">
              <a:avLst/>
            </a:prstGeom>
            <a:solidFill>
              <a:srgbClr val="F0319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FFDC9210-523E-F043-B880-572483B961B3}"/>
                </a:ext>
              </a:extLst>
            </p:cNvPr>
            <p:cNvSpPr/>
            <p:nvPr/>
          </p:nvSpPr>
          <p:spPr bwMode="auto">
            <a:xfrm>
              <a:off x="5867400" y="1981200"/>
              <a:ext cx="96069" cy="96069"/>
            </a:xfrm>
            <a:prstGeom prst="ellipse">
              <a:avLst/>
            </a:prstGeom>
            <a:solidFill>
              <a:srgbClr val="F0319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C377B229-8A72-A34E-A458-77F75AB9A00A}"/>
                </a:ext>
              </a:extLst>
            </p:cNvPr>
            <p:cNvSpPr/>
            <p:nvPr/>
          </p:nvSpPr>
          <p:spPr bwMode="auto">
            <a:xfrm>
              <a:off x="5604813" y="2301479"/>
              <a:ext cx="96069" cy="96069"/>
            </a:xfrm>
            <a:prstGeom prst="ellipse">
              <a:avLst/>
            </a:prstGeom>
            <a:solidFill>
              <a:srgbClr val="F0319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368A39A6-E539-3C4A-AD1F-E2C8E0C65C2B}"/>
                </a:ext>
              </a:extLst>
            </p:cNvPr>
            <p:cNvSpPr/>
            <p:nvPr/>
          </p:nvSpPr>
          <p:spPr bwMode="auto">
            <a:xfrm>
              <a:off x="5838126" y="2197474"/>
              <a:ext cx="96069" cy="96069"/>
            </a:xfrm>
            <a:prstGeom prst="ellipse">
              <a:avLst/>
            </a:prstGeom>
            <a:solidFill>
              <a:srgbClr val="F0319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3CB756BD-EB65-AE47-AD91-B16BBD20BAF6}"/>
                </a:ext>
              </a:extLst>
            </p:cNvPr>
            <p:cNvSpPr/>
            <p:nvPr/>
          </p:nvSpPr>
          <p:spPr bwMode="auto">
            <a:xfrm>
              <a:off x="5915434" y="2436164"/>
              <a:ext cx="96069" cy="96069"/>
            </a:xfrm>
            <a:prstGeom prst="ellipse">
              <a:avLst/>
            </a:prstGeom>
            <a:solidFill>
              <a:srgbClr val="F0319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77F081C9-9D9E-8744-93F5-A056737541DA}"/>
                </a:ext>
              </a:extLst>
            </p:cNvPr>
            <p:cNvSpPr/>
            <p:nvPr/>
          </p:nvSpPr>
          <p:spPr bwMode="auto">
            <a:xfrm>
              <a:off x="6078929" y="1888323"/>
              <a:ext cx="96069" cy="96069"/>
            </a:xfrm>
            <a:prstGeom prst="ellipse">
              <a:avLst/>
            </a:prstGeom>
            <a:solidFill>
              <a:srgbClr val="F0319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C2A3E25A-65BE-B847-A3A8-32551E3F0398}"/>
                </a:ext>
              </a:extLst>
            </p:cNvPr>
            <p:cNvSpPr/>
            <p:nvPr/>
          </p:nvSpPr>
          <p:spPr bwMode="auto">
            <a:xfrm>
              <a:off x="6072459" y="2138830"/>
              <a:ext cx="96069" cy="96069"/>
            </a:xfrm>
            <a:prstGeom prst="ellipse">
              <a:avLst/>
            </a:prstGeom>
            <a:solidFill>
              <a:srgbClr val="F0319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C007B0E4-FACF-E648-B071-4CC31616EC91}"/>
                </a:ext>
              </a:extLst>
            </p:cNvPr>
            <p:cNvSpPr/>
            <p:nvPr/>
          </p:nvSpPr>
          <p:spPr bwMode="auto">
            <a:xfrm>
              <a:off x="6133620" y="2331208"/>
              <a:ext cx="96069" cy="96069"/>
            </a:xfrm>
            <a:prstGeom prst="ellipse">
              <a:avLst/>
            </a:prstGeom>
            <a:solidFill>
              <a:srgbClr val="F0319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F6244CA1-D2AA-8A40-BFBD-B024C6015ADD}"/>
                </a:ext>
              </a:extLst>
            </p:cNvPr>
            <p:cNvSpPr/>
            <p:nvPr/>
          </p:nvSpPr>
          <p:spPr bwMode="auto">
            <a:xfrm>
              <a:off x="7120175" y="1369346"/>
              <a:ext cx="96069" cy="96069"/>
            </a:xfrm>
            <a:prstGeom prst="ellipse">
              <a:avLst/>
            </a:prstGeom>
            <a:solidFill>
              <a:srgbClr val="00B0F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8527155A-63D2-E647-BFDA-47CC84306D00}"/>
                </a:ext>
              </a:extLst>
            </p:cNvPr>
            <p:cNvSpPr/>
            <p:nvPr/>
          </p:nvSpPr>
          <p:spPr bwMode="auto">
            <a:xfrm>
              <a:off x="7272575" y="1521746"/>
              <a:ext cx="96069" cy="96069"/>
            </a:xfrm>
            <a:prstGeom prst="ellipse">
              <a:avLst/>
            </a:prstGeom>
            <a:solidFill>
              <a:srgbClr val="00B0F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EAF4D446-A858-4247-A292-5C5D6975A5BE}"/>
                </a:ext>
              </a:extLst>
            </p:cNvPr>
            <p:cNvSpPr/>
            <p:nvPr/>
          </p:nvSpPr>
          <p:spPr bwMode="auto">
            <a:xfrm>
              <a:off x="7009988" y="1842025"/>
              <a:ext cx="96069" cy="96069"/>
            </a:xfrm>
            <a:prstGeom prst="ellipse">
              <a:avLst/>
            </a:prstGeom>
            <a:solidFill>
              <a:srgbClr val="00B0F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1C47F62B-4176-E541-B199-E2A13DE3D8F1}"/>
                </a:ext>
              </a:extLst>
            </p:cNvPr>
            <p:cNvSpPr/>
            <p:nvPr/>
          </p:nvSpPr>
          <p:spPr bwMode="auto">
            <a:xfrm>
              <a:off x="7243301" y="1738020"/>
              <a:ext cx="96069" cy="96069"/>
            </a:xfrm>
            <a:prstGeom prst="ellipse">
              <a:avLst/>
            </a:prstGeom>
            <a:solidFill>
              <a:srgbClr val="00B0F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ADA8305B-0DA1-2647-9988-A1DF3D012353}"/>
                </a:ext>
              </a:extLst>
            </p:cNvPr>
            <p:cNvSpPr/>
            <p:nvPr/>
          </p:nvSpPr>
          <p:spPr bwMode="auto">
            <a:xfrm>
              <a:off x="7320609" y="1976710"/>
              <a:ext cx="96069" cy="96069"/>
            </a:xfrm>
            <a:prstGeom prst="ellipse">
              <a:avLst/>
            </a:prstGeom>
            <a:solidFill>
              <a:srgbClr val="00B0F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9BC45888-C4A6-4742-ADF7-FC44BE210909}"/>
                </a:ext>
              </a:extLst>
            </p:cNvPr>
            <p:cNvSpPr/>
            <p:nvPr/>
          </p:nvSpPr>
          <p:spPr bwMode="auto">
            <a:xfrm>
              <a:off x="7484104" y="1428869"/>
              <a:ext cx="96069" cy="96069"/>
            </a:xfrm>
            <a:prstGeom prst="ellipse">
              <a:avLst/>
            </a:prstGeom>
            <a:solidFill>
              <a:srgbClr val="00B0F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EA6B71D-436B-E64A-B8B5-FC75D622FD24}"/>
                </a:ext>
              </a:extLst>
            </p:cNvPr>
            <p:cNvSpPr/>
            <p:nvPr/>
          </p:nvSpPr>
          <p:spPr bwMode="auto">
            <a:xfrm>
              <a:off x="7477634" y="1679376"/>
              <a:ext cx="96069" cy="96069"/>
            </a:xfrm>
            <a:prstGeom prst="ellipse">
              <a:avLst/>
            </a:prstGeom>
            <a:solidFill>
              <a:srgbClr val="00B0F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9C0ACDB0-8CED-6348-A73F-5B2677790BAF}"/>
                </a:ext>
              </a:extLst>
            </p:cNvPr>
            <p:cNvSpPr/>
            <p:nvPr/>
          </p:nvSpPr>
          <p:spPr bwMode="auto">
            <a:xfrm>
              <a:off x="7538795" y="1871754"/>
              <a:ext cx="96069" cy="96069"/>
            </a:xfrm>
            <a:prstGeom prst="ellipse">
              <a:avLst/>
            </a:prstGeom>
            <a:solidFill>
              <a:srgbClr val="00B0F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A91F2262-9F51-F44C-BB8A-C8515E515D20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7820285" y="1363214"/>
              <a:ext cx="0" cy="815354"/>
            </a:xfrm>
            <a:prstGeom prst="straightConnector1">
              <a:avLst/>
            </a:prstGeom>
            <a:solidFill>
              <a:schemeClr val="accent1"/>
            </a:solidFill>
            <a:ln w="63500" cap="flat" cmpd="sng" algn="ctr">
              <a:solidFill>
                <a:srgbClr val="FF9900"/>
              </a:solidFill>
              <a:prstDash val="solid"/>
              <a:round/>
              <a:headEnd type="triangle" w="sm" len="sm"/>
              <a:tailEnd type="triangle" w="sm" len="sm"/>
            </a:ln>
            <a:effectLst/>
          </p:spPr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582B7577-E82A-5F42-8838-2753A0CBD54D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629400" y="1678822"/>
              <a:ext cx="264329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82F17E4C-9D2F-EA4F-A74B-2CC1F5FD3691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416802" y="2252846"/>
              <a:ext cx="220220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474229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0B5E409A-357E-F249-9BD8-EFD284630C9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8229600" cy="4525963"/>
              </a:xfrm>
            </p:spPr>
            <p:txBody>
              <a:bodyPr/>
              <a:lstStyle/>
              <a:p>
                <a:r>
                  <a:rPr lang="en-US" sz="5000" b="1" dirty="0">
                    <a:solidFill>
                      <a:schemeClr val="tx1"/>
                    </a:solidFill>
                    <a:latin typeface="Arial" charset="0"/>
                    <a:cs typeface="Arial" charset="0"/>
                  </a:rPr>
                  <a:t>T-tests :: </a:t>
                </a:r>
              </a:p>
              <a:p>
                <a:r>
                  <a:rPr lang="en-US" sz="2600" dirty="0">
                    <a:solidFill>
                      <a:schemeClr val="tx1"/>
                    </a:solidFill>
                    <a:latin typeface="Arial" charset="0"/>
                    <a:cs typeface="Arial" charset="0"/>
                  </a:rPr>
                  <a:t>Paired</a:t>
                </a:r>
                <a:r>
                  <a:rPr lang="en-US" sz="5000" b="1" dirty="0">
                    <a:solidFill>
                      <a:schemeClr val="tx1"/>
                    </a:solidFill>
                    <a:latin typeface="Arial" charset="0"/>
                    <a:cs typeface="Arial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5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𝒕</m:t>
                    </m:r>
                    <m:r>
                      <a:rPr lang="en-US" sz="5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 = </m:t>
                    </m:r>
                    <m:f>
                      <m:fPr>
                        <m:ctrlPr>
                          <a:rPr lang="en-US" sz="5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bar>
                          <m:barPr>
                            <m:pos m:val="top"/>
                            <m:ctrlPr>
                              <a:rPr lang="en-US" sz="5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</m:ctrlPr>
                          </m:barPr>
                          <m:e>
                            <m:r>
                              <a:rPr lang="en-US" sz="5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𝒙</m:t>
                            </m:r>
                            <m:r>
                              <a:rPr lang="en-US" sz="5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𝟏</m:t>
                            </m:r>
                          </m:e>
                        </m:bar>
                        <m:r>
                          <a:rPr lang="en-US" sz="5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−</m:t>
                        </m:r>
                        <m:bar>
                          <m:barPr>
                            <m:pos m:val="top"/>
                            <m:ctrlPr>
                              <a:rPr lang="en-US" sz="5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</m:ctrlPr>
                          </m:barPr>
                          <m:e>
                            <m:r>
                              <a:rPr lang="en-US" sz="5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𝒙</m:t>
                            </m:r>
                            <m:r>
                              <a:rPr lang="en-US" sz="5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𝟐</m:t>
                            </m:r>
                          </m:e>
                        </m:bar>
                      </m:num>
                      <m:den>
                        <m:r>
                          <a:rPr lang="en-US" sz="5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𝒔</m:t>
                        </m:r>
                        <m:r>
                          <a:rPr lang="en-US" sz="5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/</m:t>
                        </m:r>
                        <m:rad>
                          <m:radPr>
                            <m:degHide m:val="on"/>
                            <m:ctrlPr>
                              <a:rPr lang="en-US" sz="5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5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𝒏</m:t>
                            </m:r>
                          </m:e>
                        </m:rad>
                      </m:den>
                    </m:f>
                  </m:oMath>
                </a14:m>
                <a:endParaRPr lang="en-US" sz="5000" b="1" dirty="0">
                  <a:solidFill>
                    <a:schemeClr val="tx1"/>
                  </a:solidFill>
                  <a:latin typeface="Arial" charset="0"/>
                  <a:cs typeface="Arial" charset="0"/>
                </a:endParaRPr>
              </a:p>
              <a:p>
                <a:r>
                  <a:rPr lang="en-US" sz="2600" dirty="0">
                    <a:solidFill>
                      <a:schemeClr val="tx1"/>
                    </a:solidFill>
                    <a:latin typeface="Arial" charset="0"/>
                    <a:cs typeface="Arial" charset="0"/>
                  </a:rPr>
                  <a:t>Unpaired</a:t>
                </a:r>
                <a:r>
                  <a:rPr lang="en-US" sz="5000" b="1" dirty="0">
                    <a:solidFill>
                      <a:schemeClr val="tx1"/>
                    </a:solidFill>
                    <a:latin typeface="Arial" charset="0"/>
                    <a:cs typeface="Arial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50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𝒕</m:t>
                    </m:r>
                    <m:r>
                      <a:rPr lang="en-US" sz="50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 =</m:t>
                    </m:r>
                    <m:f>
                      <m:fPr>
                        <m:ctrlPr>
                          <a:rPr lang="en-US" sz="5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bar>
                          <m:barPr>
                            <m:pos m:val="top"/>
                            <m:ctrlPr>
                              <a:rPr lang="en-US" sz="50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</m:ctrlPr>
                          </m:barPr>
                          <m:e>
                            <m:r>
                              <a:rPr lang="en-US" sz="50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𝒙</m:t>
                            </m:r>
                            <m:r>
                              <a:rPr lang="en-US" sz="50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𝟏</m:t>
                            </m:r>
                          </m:e>
                        </m:bar>
                        <m:r>
                          <a:rPr lang="en-US" sz="5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−</m:t>
                        </m:r>
                        <m:bar>
                          <m:barPr>
                            <m:pos m:val="top"/>
                            <m:ctrlPr>
                              <a:rPr lang="en-US" sz="50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</m:ctrlPr>
                          </m:barPr>
                          <m:e>
                            <m:r>
                              <a:rPr lang="en-US" sz="50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𝒙</m:t>
                            </m:r>
                            <m:r>
                              <a:rPr lang="en-US" sz="50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𝟐</m:t>
                            </m:r>
                          </m:e>
                        </m:bar>
                      </m:num>
                      <m:den>
                        <m:r>
                          <a:rPr lang="en-US" sz="5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𝒔</m:t>
                        </m:r>
                        <m:rad>
                          <m:radPr>
                            <m:degHide m:val="on"/>
                            <m:ctrlPr>
                              <a:rPr lang="en-US" sz="50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</m:ctrlPr>
                          </m:radPr>
                          <m:deg/>
                          <m:e>
                            <m:d>
                              <m:dPr>
                                <m:ctrlPr>
                                  <a:rPr lang="en-US" sz="5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sz="50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50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charset="0"/>
                                      </a:rPr>
                                      <m:t>𝟏</m:t>
                                    </m:r>
                                  </m:num>
                                  <m:den>
                                    <m:r>
                                      <a:rPr lang="en-US" sz="50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charset="0"/>
                                      </a:rPr>
                                      <m:t>𝒏</m:t>
                                    </m:r>
                                    <m:r>
                                      <a:rPr lang="en-US" sz="50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charset="0"/>
                                      </a:rPr>
                                      <m:t>𝟏</m:t>
                                    </m:r>
                                  </m:den>
                                </m:f>
                                <m:r>
                                  <a:rPr lang="en-US" sz="5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charset="0"/>
                                  </a:rPr>
                                  <m:t>+</m:t>
                                </m:r>
                                <m:f>
                                  <m:fPr>
                                    <m:ctrlPr>
                                      <a:rPr lang="en-US" sz="50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50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charset="0"/>
                                      </a:rPr>
                                      <m:t>𝟏</m:t>
                                    </m:r>
                                  </m:num>
                                  <m:den>
                                    <m:r>
                                      <a:rPr lang="en-US" sz="50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charset="0"/>
                                      </a:rPr>
                                      <m:t>𝒏</m:t>
                                    </m:r>
                                    <m:r>
                                      <a:rPr lang="en-US" sz="50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charset="0"/>
                                      </a:rPr>
                                      <m:t>𝟐</m:t>
                                    </m:r>
                                  </m:den>
                                </m:f>
                              </m:e>
                            </m:d>
                          </m:e>
                        </m:rad>
                      </m:den>
                    </m:f>
                  </m:oMath>
                </a14:m>
                <a:endParaRPr lang="en-US" sz="5000" b="1" dirty="0">
                  <a:solidFill>
                    <a:schemeClr val="tx1"/>
                  </a:solidFill>
                  <a:latin typeface="Arial" charset="0"/>
                  <a:cs typeface="Arial" charset="0"/>
                </a:endParaRPr>
              </a:p>
              <a:p>
                <a:endParaRPr lang="en-US" sz="5000" dirty="0">
                  <a:latin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0B5E409A-357E-F249-9BD8-EFD284630C9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229600" cy="4525963"/>
              </a:xfrm>
              <a:blipFill>
                <a:blip r:embed="rId2"/>
                <a:stretch>
                  <a:fillRect l="-3704" t="-3081" b="-28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912204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Title 7"/>
          <p:cNvSpPr>
            <a:spLocks noGrp="1"/>
          </p:cNvSpPr>
          <p:nvPr>
            <p:ph type="title"/>
          </p:nvPr>
        </p:nvSpPr>
        <p:spPr>
          <a:xfrm>
            <a:off x="-76200" y="5943600"/>
            <a:ext cx="9134622" cy="1508125"/>
          </a:xfrm>
        </p:spPr>
        <p:txBody>
          <a:bodyPr/>
          <a:lstStyle/>
          <a:p>
            <a:pPr algn="r" eaLnBrk="1" hangingPunct="1"/>
            <a:r>
              <a:rPr lang="en-US" sz="8000" dirty="0">
                <a:solidFill>
                  <a:srgbClr val="A6A6A6"/>
                </a:solidFill>
                <a:latin typeface="Arial" charset="0"/>
                <a:cs typeface="Arial" charset="0"/>
              </a:rPr>
              <a:t>paired t-test</a:t>
            </a:r>
          </a:p>
        </p:txBody>
      </p:sp>
    </p:spTree>
    <p:extLst>
      <p:ext uri="{BB962C8B-B14F-4D97-AF65-F5344CB8AC3E}">
        <p14:creationId xmlns:p14="http://schemas.microsoft.com/office/powerpoint/2010/main" val="1788636235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62460EBC-E59D-DB4B-905B-F93D40F012F8}"/>
                  </a:ext>
                </a:extLst>
              </p:cNvPr>
              <p:cNvSpPr/>
              <p:nvPr/>
            </p:nvSpPr>
            <p:spPr>
              <a:xfrm>
                <a:off x="2438400" y="2362200"/>
                <a:ext cx="4020651" cy="18960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5000" i="1" kern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US" sz="5000" i="1" kern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= </m:t>
                      </m:r>
                      <m:f>
                        <m:fPr>
                          <m:ctrlPr>
                            <a:rPr lang="en-US" sz="5000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bar>
                            <m:barPr>
                              <m:pos m:val="top"/>
                              <m:ctrlPr>
                                <a:rPr lang="en-US" sz="5000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US" sz="5000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sz="5000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e>
                          </m:bar>
                          <m:r>
                            <a:rPr lang="en-US" sz="5000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bar>
                            <m:barPr>
                              <m:pos m:val="top"/>
                              <m:ctrlPr>
                                <a:rPr lang="en-US" sz="5000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US" sz="5000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sz="5000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e>
                          </m:bar>
                        </m:num>
                        <m:den>
                          <m:r>
                            <a:rPr lang="en-US" sz="5000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</m:t>
                          </m:r>
                          <m:r>
                            <a:rPr lang="en-US" sz="5000" b="1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/</m:t>
                          </m:r>
                          <m:rad>
                            <m:radPr>
                              <m:degHide m:val="on"/>
                              <m:ctrlPr>
                                <a:rPr lang="en-US" sz="5000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5000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𝒏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62460EBC-E59D-DB4B-905B-F93D40F012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8400" y="2362200"/>
                <a:ext cx="4020651" cy="1896032"/>
              </a:xfrm>
              <a:prstGeom prst="rect">
                <a:avLst/>
              </a:prstGeom>
              <a:blipFill>
                <a:blip r:embed="rId2"/>
                <a:stretch>
                  <a:fillRect r="-315" b="-1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FA73D376-FC8B-D54F-896A-215E010597EE}"/>
              </a:ext>
            </a:extLst>
          </p:cNvPr>
          <p:cNvGrpSpPr/>
          <p:nvPr/>
        </p:nvGrpSpPr>
        <p:grpSpPr>
          <a:xfrm>
            <a:off x="3809999" y="793152"/>
            <a:ext cx="4079225" cy="2505554"/>
            <a:chOff x="3809999" y="793152"/>
            <a:chExt cx="4079225" cy="2505554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9938ADBA-DF11-5645-87F5-59D4FFE71B5D}"/>
                </a:ext>
              </a:extLst>
            </p:cNvPr>
            <p:cNvSpPr/>
            <p:nvPr/>
          </p:nvSpPr>
          <p:spPr bwMode="auto">
            <a:xfrm>
              <a:off x="3809999" y="2362200"/>
              <a:ext cx="2658151" cy="936506"/>
            </a:xfrm>
            <a:prstGeom prst="roundRect">
              <a:avLst/>
            </a:prstGeom>
            <a:noFill/>
            <a:ln w="63500" cap="flat" cmpd="sng" algn="ctr">
              <a:solidFill>
                <a:srgbClr val="92D05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sp>
          <p:nvSpPr>
            <p:cNvPr id="7" name="Content Placeholder 2">
              <a:extLst>
                <a:ext uri="{FF2B5EF4-FFF2-40B4-BE49-F238E27FC236}">
                  <a16:creationId xmlns:a16="http://schemas.microsoft.com/office/drawing/2014/main" id="{A958E2EA-C0E0-4647-8B33-5FC4A9011D47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4955524" y="793152"/>
              <a:ext cx="2933700" cy="11558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FAA26D3D-D897-4be2-8F04-BA451C77F1D7}">
                <ma14:placeholderFlag xmlns:ma14="http://schemas.microsoft.com/office/mac/drawingml/2011/main" xmlns="" val="1"/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0" indent="0" algn="l" rtl="0" eaLnBrk="0" fontAlgn="base" hangingPunct="0"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rgbClr val="404040"/>
                  </a:solidFill>
                  <a:latin typeface="+mn-lt"/>
                  <a:ea typeface="ＭＳ Ｐゴシック" charset="0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rgbClr val="404040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rgbClr val="404040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rgbClr val="404040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rgbClr val="404040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b="0" dirty="0">
                  <a:latin typeface="Arial" charset="0"/>
                  <a:cs typeface="Arial" charset="0"/>
                </a:rPr>
                <a:t>different between group means</a:t>
              </a:r>
            </a:p>
            <a:p>
              <a:pPr algn="ctr"/>
              <a:r>
                <a:rPr lang="en-US" b="0" dirty="0">
                  <a:solidFill>
                    <a:srgbClr val="99CC00"/>
                  </a:solidFill>
                  <a:latin typeface="Arial" charset="0"/>
                  <a:cs typeface="Arial" charset="0"/>
                </a:rPr>
                <a:t>(to maximize)</a:t>
              </a:r>
            </a:p>
          </p:txBody>
        </p:sp>
      </p:grp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CAAD8EF-C760-9940-80A6-6D6878D8BD1F}"/>
              </a:ext>
            </a:extLst>
          </p:cNvPr>
          <p:cNvSpPr/>
          <p:nvPr/>
        </p:nvSpPr>
        <p:spPr bwMode="auto">
          <a:xfrm>
            <a:off x="4343400" y="3559506"/>
            <a:ext cx="612124" cy="675707"/>
          </a:xfrm>
          <a:prstGeom prst="roundRect">
            <a:avLst/>
          </a:prstGeom>
          <a:noFill/>
          <a:ln w="635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F36E88C-E5FF-C94E-8D8F-91912F6B3154}"/>
              </a:ext>
            </a:extLst>
          </p:cNvPr>
          <p:cNvSpPr txBox="1">
            <a:spLocks/>
          </p:cNvSpPr>
          <p:nvPr/>
        </p:nvSpPr>
        <p:spPr bwMode="auto">
          <a:xfrm>
            <a:off x="-1447800" y="3803710"/>
            <a:ext cx="8153400" cy="6065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0" dirty="0">
                <a:latin typeface="Arial" charset="0"/>
                <a:cs typeface="Arial" charset="0"/>
              </a:rPr>
              <a:t>standard deviation </a:t>
            </a:r>
          </a:p>
          <a:p>
            <a:pPr algn="ctr"/>
            <a:r>
              <a:rPr lang="en-US" b="0" dirty="0">
                <a:latin typeface="Arial" charset="0"/>
                <a:cs typeface="Arial" charset="0"/>
              </a:rPr>
              <a:t>of the differences</a:t>
            </a:r>
          </a:p>
          <a:p>
            <a:pPr algn="ctr"/>
            <a:r>
              <a:rPr lang="en-US" b="0" dirty="0">
                <a:solidFill>
                  <a:srgbClr val="FF9900"/>
                </a:solidFill>
                <a:latin typeface="Arial" charset="0"/>
                <a:cs typeface="Arial" charset="0"/>
              </a:rPr>
              <a:t>(to minimize)</a:t>
            </a:r>
          </a:p>
        </p:txBody>
      </p:sp>
    </p:spTree>
    <p:extLst>
      <p:ext uri="{BB962C8B-B14F-4D97-AF65-F5344CB8AC3E}">
        <p14:creationId xmlns:p14="http://schemas.microsoft.com/office/powerpoint/2010/main" val="13761491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62460EBC-E59D-DB4B-905B-F93D40F012F8}"/>
                  </a:ext>
                </a:extLst>
              </p:cNvPr>
              <p:cNvSpPr/>
              <p:nvPr/>
            </p:nvSpPr>
            <p:spPr>
              <a:xfrm>
                <a:off x="2438400" y="2362200"/>
                <a:ext cx="4020651" cy="18960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5000" i="1" kern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US" sz="5000" i="1" kern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= </m:t>
                      </m:r>
                      <m:f>
                        <m:fPr>
                          <m:ctrlPr>
                            <a:rPr lang="en-US" sz="5000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bar>
                            <m:barPr>
                              <m:pos m:val="top"/>
                              <m:ctrlPr>
                                <a:rPr lang="en-US" sz="5000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US" sz="5000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sz="5000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e>
                          </m:bar>
                          <m:r>
                            <a:rPr lang="en-US" sz="5000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bar>
                            <m:barPr>
                              <m:pos m:val="top"/>
                              <m:ctrlPr>
                                <a:rPr lang="en-US" sz="5000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US" sz="5000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sz="5000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e>
                          </m:bar>
                        </m:num>
                        <m:den>
                          <m:r>
                            <a:rPr lang="en-US" sz="5000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</m:t>
                          </m:r>
                          <m:r>
                            <a:rPr lang="en-US" sz="5000" b="1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/</m:t>
                          </m:r>
                          <m:rad>
                            <m:radPr>
                              <m:degHide m:val="on"/>
                              <m:ctrlPr>
                                <a:rPr lang="en-US" sz="5000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5000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𝒏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62460EBC-E59D-DB4B-905B-F93D40F012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8400" y="2362200"/>
                <a:ext cx="4020651" cy="1896032"/>
              </a:xfrm>
              <a:prstGeom prst="rect">
                <a:avLst/>
              </a:prstGeom>
              <a:blipFill>
                <a:blip r:embed="rId2"/>
                <a:stretch>
                  <a:fillRect r="-315" b="-1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FA73D376-FC8B-D54F-896A-215E010597EE}"/>
              </a:ext>
            </a:extLst>
          </p:cNvPr>
          <p:cNvGrpSpPr/>
          <p:nvPr/>
        </p:nvGrpSpPr>
        <p:grpSpPr>
          <a:xfrm>
            <a:off x="3809999" y="793152"/>
            <a:ext cx="4079225" cy="2505554"/>
            <a:chOff x="3809999" y="793152"/>
            <a:chExt cx="4079225" cy="2505554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9938ADBA-DF11-5645-87F5-59D4FFE71B5D}"/>
                </a:ext>
              </a:extLst>
            </p:cNvPr>
            <p:cNvSpPr/>
            <p:nvPr/>
          </p:nvSpPr>
          <p:spPr bwMode="auto">
            <a:xfrm>
              <a:off x="3809999" y="2362200"/>
              <a:ext cx="2658151" cy="936506"/>
            </a:xfrm>
            <a:prstGeom prst="roundRect">
              <a:avLst/>
            </a:prstGeom>
            <a:noFill/>
            <a:ln w="63500" cap="flat" cmpd="sng" algn="ctr">
              <a:solidFill>
                <a:srgbClr val="92D05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sp>
          <p:nvSpPr>
            <p:cNvPr id="7" name="Content Placeholder 2">
              <a:extLst>
                <a:ext uri="{FF2B5EF4-FFF2-40B4-BE49-F238E27FC236}">
                  <a16:creationId xmlns:a16="http://schemas.microsoft.com/office/drawing/2014/main" id="{A958E2EA-C0E0-4647-8B33-5FC4A9011D47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4955524" y="793152"/>
              <a:ext cx="2933700" cy="11558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FAA26D3D-D897-4be2-8F04-BA451C77F1D7}">
                <ma14:placeholderFlag xmlns:ma14="http://schemas.microsoft.com/office/mac/drawingml/2011/main" xmlns="" val="1"/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0" indent="0" algn="l" rtl="0" eaLnBrk="0" fontAlgn="base" hangingPunct="0"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rgbClr val="404040"/>
                  </a:solidFill>
                  <a:latin typeface="+mn-lt"/>
                  <a:ea typeface="ＭＳ Ｐゴシック" charset="0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rgbClr val="404040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rgbClr val="404040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rgbClr val="404040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rgbClr val="404040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b="0" dirty="0">
                  <a:latin typeface="Arial" charset="0"/>
                  <a:cs typeface="Arial" charset="0"/>
                </a:rPr>
                <a:t>different between group means</a:t>
              </a:r>
            </a:p>
            <a:p>
              <a:pPr algn="ctr"/>
              <a:r>
                <a:rPr lang="en-US" b="0" dirty="0">
                  <a:solidFill>
                    <a:srgbClr val="99CC00"/>
                  </a:solidFill>
                  <a:latin typeface="Arial" charset="0"/>
                  <a:cs typeface="Arial" charset="0"/>
                </a:rPr>
                <a:t>(to maximize)</a:t>
              </a:r>
            </a:p>
          </p:txBody>
        </p:sp>
      </p:grp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CAAD8EF-C760-9940-80A6-6D6878D8BD1F}"/>
              </a:ext>
            </a:extLst>
          </p:cNvPr>
          <p:cNvSpPr/>
          <p:nvPr/>
        </p:nvSpPr>
        <p:spPr bwMode="auto">
          <a:xfrm>
            <a:off x="4343400" y="3498698"/>
            <a:ext cx="1600200" cy="736516"/>
          </a:xfrm>
          <a:prstGeom prst="roundRect">
            <a:avLst/>
          </a:prstGeom>
          <a:noFill/>
          <a:ln w="635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F36E88C-E5FF-C94E-8D8F-91912F6B3154}"/>
              </a:ext>
            </a:extLst>
          </p:cNvPr>
          <p:cNvSpPr txBox="1">
            <a:spLocks/>
          </p:cNvSpPr>
          <p:nvPr/>
        </p:nvSpPr>
        <p:spPr bwMode="auto">
          <a:xfrm>
            <a:off x="2895600" y="4237488"/>
            <a:ext cx="8153400" cy="6065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0" dirty="0">
                <a:latin typeface="Arial" charset="0"/>
                <a:cs typeface="Arial" charset="0"/>
              </a:rPr>
              <a:t>standard error of the mean </a:t>
            </a:r>
          </a:p>
          <a:p>
            <a:pPr algn="ctr"/>
            <a:r>
              <a:rPr lang="en-US" b="0" dirty="0">
                <a:solidFill>
                  <a:srgbClr val="FF9900"/>
                </a:solidFill>
                <a:latin typeface="Arial" charset="0"/>
                <a:cs typeface="Arial" charset="0"/>
              </a:rPr>
              <a:t>(to minimize)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61E1872C-5FDE-E141-9CFC-7A3AE7BB48CF}"/>
                  </a:ext>
                </a:extLst>
              </p:cNvPr>
              <p:cNvSpPr/>
              <p:nvPr/>
            </p:nvSpPr>
            <p:spPr>
              <a:xfrm>
                <a:off x="990600" y="5587194"/>
                <a:ext cx="7645619" cy="4657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 eaLnBrk="0" hangingPunct="0">
                  <a:spcBef>
                    <a:spcPct val="20000"/>
                  </a:spcBef>
                </a:pPr>
                <a:r>
                  <a:rPr lang="en-US" sz="2400" b="0" kern="0" dirty="0"/>
                  <a:t>b</a:t>
                </a:r>
                <a:r>
                  <a:rPr lang="en-US" sz="2400" b="0" kern="0" dirty="0">
                    <a:solidFill>
                      <a:schemeClr val="tx1"/>
                    </a:solidFill>
                  </a:rPr>
                  <a:t>ut why do we need to divide by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400" b="0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400" b="0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rad>
                  </m:oMath>
                </a14:m>
                <a:r>
                  <a:rPr lang="en-US" sz="2400" b="0" kern="0" dirty="0">
                    <a:solidFill>
                      <a:schemeClr val="tx1"/>
                    </a:solidFill>
                  </a:rPr>
                  <a:t> (n = sample size)?</a:t>
                </a: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61E1872C-5FDE-E141-9CFC-7A3AE7BB48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600" y="5587194"/>
                <a:ext cx="7645619" cy="465769"/>
              </a:xfrm>
              <a:prstGeom prst="rect">
                <a:avLst/>
              </a:prstGeom>
              <a:blipFill>
                <a:blip r:embed="rId3"/>
                <a:stretch>
                  <a:fillRect l="-1161" t="-5263" r="-166" b="-2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907916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D8FCFC4-89BB-CC4E-9CED-303900E87A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607" y="914400"/>
            <a:ext cx="8326356" cy="351155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54E4C0A8-3B3E-6544-A2CB-724FDF29F31A}"/>
              </a:ext>
            </a:extLst>
          </p:cNvPr>
          <p:cNvSpPr txBox="1">
            <a:spLocks/>
          </p:cNvSpPr>
          <p:nvPr/>
        </p:nvSpPr>
        <p:spPr bwMode="auto">
          <a:xfrm>
            <a:off x="14785" y="4648200"/>
            <a:ext cx="9144000" cy="1249767"/>
          </a:xfrm>
          <a:prstGeom prst="rect">
            <a:avLst/>
          </a:prstGeom>
          <a:solidFill>
            <a:schemeClr val="tx1">
              <a:alpha val="5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46800" bIns="93600" anchor="b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3600" b="0" dirty="0">
                <a:solidFill>
                  <a:schemeClr val="bg1"/>
                </a:solidFill>
              </a:rPr>
              <a:t>this comes from the </a:t>
            </a:r>
            <a:r>
              <a:rPr lang="en-US" sz="3600" dirty="0">
                <a:solidFill>
                  <a:srgbClr val="99CC00"/>
                </a:solidFill>
              </a:rPr>
              <a:t>central limit theorem </a:t>
            </a:r>
            <a:r>
              <a:rPr lang="en-US" sz="3600" b="0" dirty="0">
                <a:solidFill>
                  <a:schemeClr val="bg1"/>
                </a:solidFill>
              </a:rPr>
              <a:t>you have seen before with </a:t>
            </a:r>
            <a:r>
              <a:rPr lang="en-US" sz="3600" b="0" dirty="0" err="1">
                <a:solidFill>
                  <a:schemeClr val="bg1"/>
                </a:solidFill>
              </a:rPr>
              <a:t>Conor</a:t>
            </a:r>
            <a:endParaRPr lang="en-US" sz="3600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71127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DD3C60CE-1E6E-E449-A170-11604B267682}"/>
                  </a:ext>
                </a:extLst>
              </p:cNvPr>
              <p:cNvSpPr/>
              <p:nvPr/>
            </p:nvSpPr>
            <p:spPr>
              <a:xfrm>
                <a:off x="533400" y="1752600"/>
                <a:ext cx="8001000" cy="386362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algn="just" eaLnBrk="0" hangingPunct="0">
                  <a:spcBef>
                    <a:spcPct val="20000"/>
                  </a:spcBef>
                </a:pPr>
                <a:r>
                  <a:rPr lang="en-US" sz="2400" b="0" kern="0" dirty="0"/>
                  <a:t>by dividing by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400" b="0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400" b="0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rad>
                  </m:oMath>
                </a14:m>
                <a:r>
                  <a:rPr lang="en-US" sz="2400" b="0" kern="0" dirty="0"/>
                  <a:t>,  we add a “</a:t>
                </a:r>
                <a:r>
                  <a:rPr lang="en-US" sz="2400" kern="0" dirty="0">
                    <a:solidFill>
                      <a:srgbClr val="FF9900"/>
                    </a:solidFill>
                  </a:rPr>
                  <a:t>penalty</a:t>
                </a:r>
                <a:r>
                  <a:rPr lang="en-US" sz="2400" b="0" kern="0" dirty="0"/>
                  <a:t>” for using a sample instead of the entire population</a:t>
                </a:r>
              </a:p>
              <a:p>
                <a:pPr lvl="0" algn="just" eaLnBrk="0" hangingPunct="0">
                  <a:spcBef>
                    <a:spcPct val="20000"/>
                  </a:spcBef>
                </a:pPr>
                <a:endParaRPr lang="en-US" sz="2400" b="0" kern="0" dirty="0"/>
              </a:p>
              <a:p>
                <a:pPr lvl="0" algn="just" eaLnBrk="0" hangingPunct="0">
                  <a:spcBef>
                    <a:spcPct val="20000"/>
                  </a:spcBef>
                </a:pPr>
                <a:r>
                  <a:rPr lang="en-US" sz="2400" b="0" kern="0" dirty="0"/>
                  <a:t>penalty is large when sample is very small</a:t>
                </a:r>
              </a:p>
              <a:p>
                <a:pPr lvl="0" algn="just" eaLnBrk="0" hangingPunct="0">
                  <a:spcBef>
                    <a:spcPct val="20000"/>
                  </a:spcBef>
                </a:pPr>
                <a:endParaRPr lang="en-US" sz="2400" b="0" kern="0" dirty="0"/>
              </a:p>
              <a:p>
                <a:pPr lvl="0" algn="just" eaLnBrk="0" hangingPunct="0">
                  <a:spcBef>
                    <a:spcPct val="20000"/>
                  </a:spcBef>
                </a:pPr>
                <a:r>
                  <a:rPr lang="en-US" sz="2400" b="0" kern="0" dirty="0"/>
                  <a:t>as sample size increases, penalty diminishes …</a:t>
                </a:r>
              </a:p>
              <a:p>
                <a:pPr lvl="0" algn="just" eaLnBrk="0" hangingPunct="0">
                  <a:spcBef>
                    <a:spcPct val="20000"/>
                  </a:spcBef>
                </a:pPr>
                <a:endParaRPr lang="en-US" sz="2400" b="0" kern="0" dirty="0"/>
              </a:p>
              <a:p>
                <a:pPr lvl="0" algn="just" eaLnBrk="0" hangingPunct="0">
                  <a:spcBef>
                    <a:spcPct val="20000"/>
                  </a:spcBef>
                </a:pPr>
                <a:r>
                  <a:rPr lang="en-US" sz="2400" b="0" kern="0" dirty="0"/>
                  <a:t>			… infinitely approaching point where 			sample = the population itself</a:t>
                </a:r>
                <a:endParaRPr lang="en-US" sz="2400" b="0" kern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DD3C60CE-1E6E-E449-A170-11604B2676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1752600"/>
                <a:ext cx="8001000" cy="3863622"/>
              </a:xfrm>
              <a:prstGeom prst="rect">
                <a:avLst/>
              </a:prstGeom>
              <a:blipFill>
                <a:blip r:embed="rId2"/>
                <a:stretch>
                  <a:fillRect l="-1109" t="-984" r="-1109" b="-26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463962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Rounded Rectangle 82">
            <a:extLst>
              <a:ext uri="{FF2B5EF4-FFF2-40B4-BE49-F238E27FC236}">
                <a16:creationId xmlns:a16="http://schemas.microsoft.com/office/drawing/2014/main" id="{1012CFBC-E696-CF46-BF61-3E63989F9FAE}"/>
              </a:ext>
            </a:extLst>
          </p:cNvPr>
          <p:cNvSpPr/>
          <p:nvPr/>
        </p:nvSpPr>
        <p:spPr bwMode="auto">
          <a:xfrm>
            <a:off x="252035" y="2209335"/>
            <a:ext cx="1203238" cy="427542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regressions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84" name="Rounded Rectangle 83">
            <a:extLst>
              <a:ext uri="{FF2B5EF4-FFF2-40B4-BE49-F238E27FC236}">
                <a16:creationId xmlns:a16="http://schemas.microsoft.com/office/drawing/2014/main" id="{A377B74C-DFE8-2C4F-A3A6-0D63EF0C393B}"/>
              </a:ext>
            </a:extLst>
          </p:cNvPr>
          <p:cNvSpPr/>
          <p:nvPr/>
        </p:nvSpPr>
        <p:spPr bwMode="auto">
          <a:xfrm>
            <a:off x="1793964" y="2163247"/>
            <a:ext cx="1080955" cy="503740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logistic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regressions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85" name="Rounded Rectangle 84">
            <a:extLst>
              <a:ext uri="{FF2B5EF4-FFF2-40B4-BE49-F238E27FC236}">
                <a16:creationId xmlns:a16="http://schemas.microsoft.com/office/drawing/2014/main" id="{F7D3EC5C-A487-A440-A20E-A1FAB784FD86}"/>
              </a:ext>
            </a:extLst>
          </p:cNvPr>
          <p:cNvSpPr/>
          <p:nvPr/>
        </p:nvSpPr>
        <p:spPr bwMode="auto">
          <a:xfrm>
            <a:off x="4001800" y="2171560"/>
            <a:ext cx="1004756" cy="465317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normally distributed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87" name="Rounded Rectangle 86">
            <a:extLst>
              <a:ext uri="{FF2B5EF4-FFF2-40B4-BE49-F238E27FC236}">
                <a16:creationId xmlns:a16="http://schemas.microsoft.com/office/drawing/2014/main" id="{9AE4C9B8-D9D9-014E-8B6A-BAED1DAE0B6A}"/>
              </a:ext>
            </a:extLst>
          </p:cNvPr>
          <p:cNvSpPr/>
          <p:nvPr/>
        </p:nvSpPr>
        <p:spPr bwMode="auto">
          <a:xfrm>
            <a:off x="5157342" y="2174746"/>
            <a:ext cx="769227" cy="441928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skewed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88" name="Rounded Rectangle 87">
            <a:extLst>
              <a:ext uri="{FF2B5EF4-FFF2-40B4-BE49-F238E27FC236}">
                <a16:creationId xmlns:a16="http://schemas.microsoft.com/office/drawing/2014/main" id="{265158EE-C88B-404D-803E-65C02FEFBA60}"/>
              </a:ext>
            </a:extLst>
          </p:cNvPr>
          <p:cNvSpPr/>
          <p:nvPr/>
        </p:nvSpPr>
        <p:spPr bwMode="auto">
          <a:xfrm>
            <a:off x="2784564" y="3094282"/>
            <a:ext cx="673412" cy="370587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2 grp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90" name="Rounded Rectangle 89">
            <a:extLst>
              <a:ext uri="{FF2B5EF4-FFF2-40B4-BE49-F238E27FC236}">
                <a16:creationId xmlns:a16="http://schemas.microsoft.com/office/drawing/2014/main" id="{F70BBFC6-7370-1A4D-B06F-C86E4FD87876}"/>
              </a:ext>
            </a:extLst>
          </p:cNvPr>
          <p:cNvSpPr/>
          <p:nvPr/>
        </p:nvSpPr>
        <p:spPr bwMode="auto">
          <a:xfrm>
            <a:off x="4537164" y="3088615"/>
            <a:ext cx="756804" cy="376254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&gt;2 grp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91" name="Rounded Rectangle 90">
            <a:extLst>
              <a:ext uri="{FF2B5EF4-FFF2-40B4-BE49-F238E27FC236}">
                <a16:creationId xmlns:a16="http://schemas.microsoft.com/office/drawing/2014/main" id="{F5E84A27-0E36-A949-8D4A-BCDFB194A32C}"/>
              </a:ext>
            </a:extLst>
          </p:cNvPr>
          <p:cNvSpPr/>
          <p:nvPr/>
        </p:nvSpPr>
        <p:spPr bwMode="auto">
          <a:xfrm>
            <a:off x="120425" y="3658115"/>
            <a:ext cx="879795" cy="444190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Non 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93" name="Rounded Rectangle 92">
            <a:extLst>
              <a:ext uri="{FF2B5EF4-FFF2-40B4-BE49-F238E27FC236}">
                <a16:creationId xmlns:a16="http://schemas.microsoft.com/office/drawing/2014/main" id="{D2099985-858B-F44A-BBCB-4A91393FCE1C}"/>
              </a:ext>
            </a:extLst>
          </p:cNvPr>
          <p:cNvSpPr/>
          <p:nvPr/>
        </p:nvSpPr>
        <p:spPr bwMode="auto">
          <a:xfrm>
            <a:off x="1031964" y="3664706"/>
            <a:ext cx="652363" cy="437599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94" name="Rounded Rectangle 93">
            <a:extLst>
              <a:ext uri="{FF2B5EF4-FFF2-40B4-BE49-F238E27FC236}">
                <a16:creationId xmlns:a16="http://schemas.microsoft.com/office/drawing/2014/main" id="{0CADC7CD-4344-3948-8930-DF252CCC342E}"/>
              </a:ext>
            </a:extLst>
          </p:cNvPr>
          <p:cNvSpPr/>
          <p:nvPr/>
        </p:nvSpPr>
        <p:spPr bwMode="auto">
          <a:xfrm rot="16200000">
            <a:off x="126026" y="5101240"/>
            <a:ext cx="880945" cy="282277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T-test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95" name="Rounded Rectangle 94">
            <a:extLst>
              <a:ext uri="{FF2B5EF4-FFF2-40B4-BE49-F238E27FC236}">
                <a16:creationId xmlns:a16="http://schemas.microsoft.com/office/drawing/2014/main" id="{D846644E-5BFB-B04D-B0E7-CF842AAFA353}"/>
              </a:ext>
            </a:extLst>
          </p:cNvPr>
          <p:cNvSpPr/>
          <p:nvPr/>
        </p:nvSpPr>
        <p:spPr bwMode="auto">
          <a:xfrm rot="16200000">
            <a:off x="601636" y="5405065"/>
            <a:ext cx="1522694" cy="316375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Paired-t-test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96" name="Rounded Rectangle 95">
            <a:extLst>
              <a:ext uri="{FF2B5EF4-FFF2-40B4-BE49-F238E27FC236}">
                <a16:creationId xmlns:a16="http://schemas.microsoft.com/office/drawing/2014/main" id="{2BBBADC6-7D64-8B40-965D-9C810CBF6F6D}"/>
              </a:ext>
            </a:extLst>
          </p:cNvPr>
          <p:cNvSpPr/>
          <p:nvPr/>
        </p:nvSpPr>
        <p:spPr bwMode="auto">
          <a:xfrm rot="16200000">
            <a:off x="1623952" y="5038658"/>
            <a:ext cx="819785" cy="327361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ANOVA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97" name="Rounded Rectangle 96">
            <a:extLst>
              <a:ext uri="{FF2B5EF4-FFF2-40B4-BE49-F238E27FC236}">
                <a16:creationId xmlns:a16="http://schemas.microsoft.com/office/drawing/2014/main" id="{2A62E553-07E7-7B49-B0E7-E1BFDA5C7939}"/>
              </a:ext>
            </a:extLst>
          </p:cNvPr>
          <p:cNvSpPr/>
          <p:nvPr/>
        </p:nvSpPr>
        <p:spPr bwMode="auto">
          <a:xfrm rot="16200000">
            <a:off x="1991479" y="5283542"/>
            <a:ext cx="1420692" cy="457415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Mann-Whitney </a:t>
            </a:r>
            <a:r>
              <a:rPr lang="en-US" sz="1200" b="0" dirty="0" err="1">
                <a:latin typeface="Arial" pitchFamily="-112" charset="0"/>
                <a:ea typeface="Arial" pitchFamily="-112" charset="0"/>
                <a:cs typeface="Arial" pitchFamily="-112" charset="0"/>
              </a:rPr>
              <a:t>Utest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99" name="Rounded Rectangle 98">
            <a:extLst>
              <a:ext uri="{FF2B5EF4-FFF2-40B4-BE49-F238E27FC236}">
                <a16:creationId xmlns:a16="http://schemas.microsoft.com/office/drawing/2014/main" id="{3EF44771-C667-2345-A561-F09B905307F3}"/>
              </a:ext>
            </a:extLst>
          </p:cNvPr>
          <p:cNvSpPr/>
          <p:nvPr/>
        </p:nvSpPr>
        <p:spPr bwMode="auto">
          <a:xfrm rot="16200000">
            <a:off x="2801817" y="5260379"/>
            <a:ext cx="1379858" cy="463979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Wilcoxon signed rank 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00" name="Rounded Rectangle 99">
            <a:extLst>
              <a:ext uri="{FF2B5EF4-FFF2-40B4-BE49-F238E27FC236}">
                <a16:creationId xmlns:a16="http://schemas.microsoft.com/office/drawing/2014/main" id="{65390815-5403-8541-B415-F4081CDF363E}"/>
              </a:ext>
            </a:extLst>
          </p:cNvPr>
          <p:cNvSpPr/>
          <p:nvPr/>
        </p:nvSpPr>
        <p:spPr bwMode="auto">
          <a:xfrm rot="16200000">
            <a:off x="3802733" y="5231619"/>
            <a:ext cx="1343362" cy="561261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rPr>
              <a:t>Krus</a:t>
            </a:r>
            <a:r>
              <a:rPr lang="en-US" sz="1200" b="0" dirty="0" err="1">
                <a:latin typeface="Arial" pitchFamily="-112" charset="0"/>
                <a:ea typeface="Arial" pitchFamily="-112" charset="0"/>
                <a:cs typeface="Arial" pitchFamily="-112" charset="0"/>
              </a:rPr>
              <a:t>kall</a:t>
            </a: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-Wallis 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04" name="Rounded Rectangle 103">
            <a:extLst>
              <a:ext uri="{FF2B5EF4-FFF2-40B4-BE49-F238E27FC236}">
                <a16:creationId xmlns:a16="http://schemas.microsoft.com/office/drawing/2014/main" id="{670D16AA-C284-334A-967C-0BC232F6E470}"/>
              </a:ext>
            </a:extLst>
          </p:cNvPr>
          <p:cNvSpPr/>
          <p:nvPr/>
        </p:nvSpPr>
        <p:spPr bwMode="auto">
          <a:xfrm>
            <a:off x="739552" y="3094282"/>
            <a:ext cx="673412" cy="370587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2 grp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06" name="Rounded Rectangle 105">
            <a:extLst>
              <a:ext uri="{FF2B5EF4-FFF2-40B4-BE49-F238E27FC236}">
                <a16:creationId xmlns:a16="http://schemas.microsoft.com/office/drawing/2014/main" id="{E5D9E031-65D6-504E-BD21-A081EF3A8693}"/>
              </a:ext>
            </a:extLst>
          </p:cNvPr>
          <p:cNvSpPr/>
          <p:nvPr/>
        </p:nvSpPr>
        <p:spPr bwMode="auto">
          <a:xfrm>
            <a:off x="1641564" y="3088615"/>
            <a:ext cx="756804" cy="376254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&gt;2 grp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07" name="Rounded Rectangle 106">
            <a:extLst>
              <a:ext uri="{FF2B5EF4-FFF2-40B4-BE49-F238E27FC236}">
                <a16:creationId xmlns:a16="http://schemas.microsoft.com/office/drawing/2014/main" id="{3B51E899-3ECC-CE4C-9F88-59B88A9FF729}"/>
              </a:ext>
            </a:extLst>
          </p:cNvPr>
          <p:cNvSpPr/>
          <p:nvPr/>
        </p:nvSpPr>
        <p:spPr bwMode="auto">
          <a:xfrm>
            <a:off x="2251164" y="3654891"/>
            <a:ext cx="879795" cy="444190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Non 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09" name="Rounded Rectangle 108">
            <a:extLst>
              <a:ext uri="{FF2B5EF4-FFF2-40B4-BE49-F238E27FC236}">
                <a16:creationId xmlns:a16="http://schemas.microsoft.com/office/drawing/2014/main" id="{31EA5826-0B40-8745-BA58-93372B0FCB4E}"/>
              </a:ext>
            </a:extLst>
          </p:cNvPr>
          <p:cNvSpPr/>
          <p:nvPr/>
        </p:nvSpPr>
        <p:spPr bwMode="auto">
          <a:xfrm>
            <a:off x="3165564" y="3661482"/>
            <a:ext cx="652363" cy="437599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10" name="Rounded Rectangle 109">
            <a:extLst>
              <a:ext uri="{FF2B5EF4-FFF2-40B4-BE49-F238E27FC236}">
                <a16:creationId xmlns:a16="http://schemas.microsoft.com/office/drawing/2014/main" id="{B2FE9BA8-EAC9-1C4F-B97F-E081A4DD683A}"/>
              </a:ext>
            </a:extLst>
          </p:cNvPr>
          <p:cNvSpPr/>
          <p:nvPr/>
        </p:nvSpPr>
        <p:spPr bwMode="auto">
          <a:xfrm>
            <a:off x="7437992" y="2199505"/>
            <a:ext cx="673412" cy="370587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2 grp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12" name="Rounded Rectangle 111">
            <a:extLst>
              <a:ext uri="{FF2B5EF4-FFF2-40B4-BE49-F238E27FC236}">
                <a16:creationId xmlns:a16="http://schemas.microsoft.com/office/drawing/2014/main" id="{54D4EF99-4258-5F46-AE9A-BCB91C1F8CC3}"/>
              </a:ext>
            </a:extLst>
          </p:cNvPr>
          <p:cNvSpPr/>
          <p:nvPr/>
        </p:nvSpPr>
        <p:spPr bwMode="auto">
          <a:xfrm>
            <a:off x="8234796" y="2187782"/>
            <a:ext cx="756804" cy="376254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&gt;2 grp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13" name="Rounded Rectangle 112">
            <a:extLst>
              <a:ext uri="{FF2B5EF4-FFF2-40B4-BE49-F238E27FC236}">
                <a16:creationId xmlns:a16="http://schemas.microsoft.com/office/drawing/2014/main" id="{845BF60F-180E-C448-95BD-EA038140EFEB}"/>
              </a:ext>
            </a:extLst>
          </p:cNvPr>
          <p:cNvSpPr/>
          <p:nvPr/>
        </p:nvSpPr>
        <p:spPr bwMode="auto">
          <a:xfrm>
            <a:off x="6347838" y="2983497"/>
            <a:ext cx="879795" cy="444190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Non 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15" name="Rounded Rectangle 114">
            <a:extLst>
              <a:ext uri="{FF2B5EF4-FFF2-40B4-BE49-F238E27FC236}">
                <a16:creationId xmlns:a16="http://schemas.microsoft.com/office/drawing/2014/main" id="{AEE41D78-CE67-A842-9B4F-F2C8718C60CD}"/>
              </a:ext>
            </a:extLst>
          </p:cNvPr>
          <p:cNvSpPr/>
          <p:nvPr/>
        </p:nvSpPr>
        <p:spPr bwMode="auto">
          <a:xfrm>
            <a:off x="7707953" y="2990088"/>
            <a:ext cx="652363" cy="437599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16" name="Rounded Rectangle 115">
            <a:extLst>
              <a:ext uri="{FF2B5EF4-FFF2-40B4-BE49-F238E27FC236}">
                <a16:creationId xmlns:a16="http://schemas.microsoft.com/office/drawing/2014/main" id="{8574532F-06E8-FB41-88E8-C2A33E8D52A4}"/>
              </a:ext>
            </a:extLst>
          </p:cNvPr>
          <p:cNvSpPr/>
          <p:nvPr/>
        </p:nvSpPr>
        <p:spPr bwMode="auto">
          <a:xfrm>
            <a:off x="5886340" y="3669297"/>
            <a:ext cx="794992" cy="805170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Counts &gt;= 5 in &gt;= 75% cells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18" name="Rounded Rectangle 117">
            <a:extLst>
              <a:ext uri="{FF2B5EF4-FFF2-40B4-BE49-F238E27FC236}">
                <a16:creationId xmlns:a16="http://schemas.microsoft.com/office/drawing/2014/main" id="{DEFAA096-8D30-C449-BB83-F9CC75037CEF}"/>
              </a:ext>
            </a:extLst>
          </p:cNvPr>
          <p:cNvSpPr/>
          <p:nvPr/>
        </p:nvSpPr>
        <p:spPr bwMode="auto">
          <a:xfrm>
            <a:off x="6746964" y="3669297"/>
            <a:ext cx="783668" cy="894097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Counts &gt;= 5 in &lt; 75% cells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19" name="Rounded Rectangle 118">
            <a:extLst>
              <a:ext uri="{FF2B5EF4-FFF2-40B4-BE49-F238E27FC236}">
                <a16:creationId xmlns:a16="http://schemas.microsoft.com/office/drawing/2014/main" id="{FABC7DA2-4F33-7A42-9DF9-1FB570107C90}"/>
              </a:ext>
            </a:extLst>
          </p:cNvPr>
          <p:cNvSpPr/>
          <p:nvPr/>
        </p:nvSpPr>
        <p:spPr bwMode="auto">
          <a:xfrm rot="16200000">
            <a:off x="5606260" y="5317000"/>
            <a:ext cx="1343362" cy="390498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Chi-square 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20" name="Rounded Rectangle 119">
            <a:extLst>
              <a:ext uri="{FF2B5EF4-FFF2-40B4-BE49-F238E27FC236}">
                <a16:creationId xmlns:a16="http://schemas.microsoft.com/office/drawing/2014/main" id="{2FA2784F-963F-D647-85E3-39B4522D899E}"/>
              </a:ext>
            </a:extLst>
          </p:cNvPr>
          <p:cNvSpPr/>
          <p:nvPr/>
        </p:nvSpPr>
        <p:spPr bwMode="auto">
          <a:xfrm rot="16200000">
            <a:off x="6467117" y="5257358"/>
            <a:ext cx="1343362" cy="555067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Fisher’s exact 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22" name="Rounded Rectangle 121">
            <a:extLst>
              <a:ext uri="{FF2B5EF4-FFF2-40B4-BE49-F238E27FC236}">
                <a16:creationId xmlns:a16="http://schemas.microsoft.com/office/drawing/2014/main" id="{CA2E6AB1-79FA-4F4D-ADA6-8049001BCFED}"/>
              </a:ext>
            </a:extLst>
          </p:cNvPr>
          <p:cNvSpPr/>
          <p:nvPr/>
        </p:nvSpPr>
        <p:spPr bwMode="auto">
          <a:xfrm rot="16200000">
            <a:off x="7372481" y="5385352"/>
            <a:ext cx="1343362" cy="293558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 err="1">
                <a:latin typeface="Arial" pitchFamily="-112" charset="0"/>
                <a:ea typeface="Arial" pitchFamily="-112" charset="0"/>
                <a:cs typeface="Arial" pitchFamily="-112" charset="0"/>
              </a:rPr>
              <a:t>McNemar’s</a:t>
            </a: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 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23" name="Rounded Rectangle 122">
            <a:extLst>
              <a:ext uri="{FF2B5EF4-FFF2-40B4-BE49-F238E27FC236}">
                <a16:creationId xmlns:a16="http://schemas.microsoft.com/office/drawing/2014/main" id="{17038432-FB0A-BE47-B62D-D9FCA3045707}"/>
              </a:ext>
            </a:extLst>
          </p:cNvPr>
          <p:cNvSpPr/>
          <p:nvPr/>
        </p:nvSpPr>
        <p:spPr bwMode="auto">
          <a:xfrm rot="16200000">
            <a:off x="7941517" y="5358746"/>
            <a:ext cx="1343362" cy="390498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Chi-square 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B2ECAA8A-9326-614D-BE11-06F266C77E14}"/>
              </a:ext>
            </a:extLst>
          </p:cNvPr>
          <p:cNvCxnSpPr>
            <a:cxnSpLocks/>
            <a:stCxn id="83" idx="0"/>
          </p:cNvCxnSpPr>
          <p:nvPr/>
        </p:nvCxnSpPr>
        <p:spPr bwMode="auto">
          <a:xfrm flipV="1">
            <a:off x="853654" y="1976037"/>
            <a:ext cx="0" cy="23329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9464C682-53FB-9F44-842C-14E15B063C92}"/>
              </a:ext>
            </a:extLst>
          </p:cNvPr>
          <p:cNvCxnSpPr>
            <a:cxnSpLocks/>
            <a:stCxn id="84" idx="0"/>
          </p:cNvCxnSpPr>
          <p:nvPr/>
        </p:nvCxnSpPr>
        <p:spPr bwMode="auto">
          <a:xfrm flipH="1" flipV="1">
            <a:off x="2332940" y="1976037"/>
            <a:ext cx="1502" cy="18721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74383631-3EF5-E24C-BE4E-F99FC8AA754C}"/>
              </a:ext>
            </a:extLst>
          </p:cNvPr>
          <p:cNvCxnSpPr>
            <a:cxnSpLocks/>
            <a:endCxn id="85" idx="0"/>
          </p:cNvCxnSpPr>
          <p:nvPr/>
        </p:nvCxnSpPr>
        <p:spPr bwMode="auto">
          <a:xfrm flipH="1">
            <a:off x="4504178" y="1952355"/>
            <a:ext cx="2061724" cy="21920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F2D38FB3-C05F-C743-98CB-0F5FED6836F1}"/>
              </a:ext>
            </a:extLst>
          </p:cNvPr>
          <p:cNvCxnSpPr>
            <a:cxnSpLocks/>
            <a:endCxn id="87" idx="0"/>
          </p:cNvCxnSpPr>
          <p:nvPr/>
        </p:nvCxnSpPr>
        <p:spPr bwMode="auto">
          <a:xfrm flipH="1">
            <a:off x="5541956" y="1952355"/>
            <a:ext cx="1023946" cy="22239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8313BAE0-D9F2-0748-B7A5-CAE8EB498FD3}"/>
              </a:ext>
            </a:extLst>
          </p:cNvPr>
          <p:cNvCxnSpPr>
            <a:cxnSpLocks/>
            <a:endCxn id="110" idx="0"/>
          </p:cNvCxnSpPr>
          <p:nvPr/>
        </p:nvCxnSpPr>
        <p:spPr bwMode="auto">
          <a:xfrm flipH="1">
            <a:off x="7774698" y="1929686"/>
            <a:ext cx="440098" cy="26981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8D053779-8E93-3F4E-A3A8-82AF8E0FA8CB}"/>
              </a:ext>
            </a:extLst>
          </p:cNvPr>
          <p:cNvCxnSpPr>
            <a:cxnSpLocks/>
            <a:endCxn id="112" idx="0"/>
          </p:cNvCxnSpPr>
          <p:nvPr/>
        </p:nvCxnSpPr>
        <p:spPr bwMode="auto">
          <a:xfrm>
            <a:off x="8214796" y="1929686"/>
            <a:ext cx="398402" cy="25809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999913DC-2B5F-114B-A6FE-DF8C9FBEE692}"/>
              </a:ext>
            </a:extLst>
          </p:cNvPr>
          <p:cNvCxnSpPr>
            <a:cxnSpLocks/>
            <a:stCxn id="85" idx="2"/>
            <a:endCxn id="104" idx="0"/>
          </p:cNvCxnSpPr>
          <p:nvPr/>
        </p:nvCxnSpPr>
        <p:spPr bwMode="auto">
          <a:xfrm flipH="1">
            <a:off x="1076258" y="2636877"/>
            <a:ext cx="3427920" cy="45740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F17B0232-FB66-3649-92AA-62C526E27A16}"/>
              </a:ext>
            </a:extLst>
          </p:cNvPr>
          <p:cNvCxnSpPr>
            <a:cxnSpLocks/>
            <a:stCxn id="85" idx="2"/>
            <a:endCxn id="106" idx="0"/>
          </p:cNvCxnSpPr>
          <p:nvPr/>
        </p:nvCxnSpPr>
        <p:spPr bwMode="auto">
          <a:xfrm flipH="1">
            <a:off x="2019966" y="2636877"/>
            <a:ext cx="2484212" cy="45173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4DA5811B-AAEC-B940-8F5F-A4CA688F545B}"/>
              </a:ext>
            </a:extLst>
          </p:cNvPr>
          <p:cNvCxnSpPr>
            <a:cxnSpLocks/>
            <a:stCxn id="87" idx="2"/>
            <a:endCxn id="88" idx="0"/>
          </p:cNvCxnSpPr>
          <p:nvPr/>
        </p:nvCxnSpPr>
        <p:spPr bwMode="auto">
          <a:xfrm flipH="1">
            <a:off x="3121270" y="2616674"/>
            <a:ext cx="2420686" cy="47760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0A76247F-EDA5-EF48-9329-934C9A53B035}"/>
              </a:ext>
            </a:extLst>
          </p:cNvPr>
          <p:cNvCxnSpPr>
            <a:cxnSpLocks/>
            <a:stCxn id="87" idx="2"/>
            <a:endCxn id="90" idx="0"/>
          </p:cNvCxnSpPr>
          <p:nvPr/>
        </p:nvCxnSpPr>
        <p:spPr bwMode="auto">
          <a:xfrm flipH="1">
            <a:off x="4915566" y="2616674"/>
            <a:ext cx="626390" cy="47194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9910BBF9-B3E4-D442-A4B0-7BC32B63DA92}"/>
              </a:ext>
            </a:extLst>
          </p:cNvPr>
          <p:cNvCxnSpPr>
            <a:cxnSpLocks/>
            <a:stCxn id="104" idx="2"/>
            <a:endCxn id="91" idx="0"/>
          </p:cNvCxnSpPr>
          <p:nvPr/>
        </p:nvCxnSpPr>
        <p:spPr bwMode="auto">
          <a:xfrm flipH="1">
            <a:off x="560323" y="3464869"/>
            <a:ext cx="515935" cy="19324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C1EFA2D3-2ECE-E242-82E0-ACF116328C5E}"/>
              </a:ext>
            </a:extLst>
          </p:cNvPr>
          <p:cNvCxnSpPr>
            <a:cxnSpLocks/>
            <a:stCxn id="104" idx="2"/>
            <a:endCxn id="93" idx="0"/>
          </p:cNvCxnSpPr>
          <p:nvPr/>
        </p:nvCxnSpPr>
        <p:spPr bwMode="auto">
          <a:xfrm>
            <a:off x="1076258" y="3464869"/>
            <a:ext cx="281888" cy="19983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B90C8D0A-D44F-3643-9F2A-2CCC5AA92749}"/>
              </a:ext>
            </a:extLst>
          </p:cNvPr>
          <p:cNvCxnSpPr>
            <a:cxnSpLocks/>
            <a:stCxn id="91" idx="2"/>
            <a:endCxn id="94" idx="3"/>
          </p:cNvCxnSpPr>
          <p:nvPr/>
        </p:nvCxnSpPr>
        <p:spPr bwMode="auto">
          <a:xfrm>
            <a:off x="560323" y="4102305"/>
            <a:ext cx="6176" cy="69960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9A42C213-B779-1D47-9F02-DA0CB23D1835}"/>
              </a:ext>
            </a:extLst>
          </p:cNvPr>
          <p:cNvCxnSpPr>
            <a:cxnSpLocks/>
            <a:stCxn id="93" idx="2"/>
            <a:endCxn id="95" idx="3"/>
          </p:cNvCxnSpPr>
          <p:nvPr/>
        </p:nvCxnSpPr>
        <p:spPr bwMode="auto">
          <a:xfrm>
            <a:off x="1358146" y="4102305"/>
            <a:ext cx="4838" cy="69960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89C8C3D3-B7E9-354D-B839-A1501CAA08D3}"/>
              </a:ext>
            </a:extLst>
          </p:cNvPr>
          <p:cNvCxnSpPr>
            <a:cxnSpLocks/>
            <a:stCxn id="106" idx="2"/>
            <a:endCxn id="96" idx="3"/>
          </p:cNvCxnSpPr>
          <p:nvPr/>
        </p:nvCxnSpPr>
        <p:spPr bwMode="auto">
          <a:xfrm>
            <a:off x="2019966" y="3464869"/>
            <a:ext cx="13879" cy="132757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A5922B39-65BD-5645-ADB0-BF1CF1F8FB0B}"/>
              </a:ext>
            </a:extLst>
          </p:cNvPr>
          <p:cNvCxnSpPr>
            <a:cxnSpLocks/>
            <a:stCxn id="88" idx="2"/>
            <a:endCxn id="107" idx="0"/>
          </p:cNvCxnSpPr>
          <p:nvPr/>
        </p:nvCxnSpPr>
        <p:spPr bwMode="auto">
          <a:xfrm flipH="1">
            <a:off x="2691062" y="3464869"/>
            <a:ext cx="430208" cy="19002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FF9B4874-EBE5-4E40-8D34-32C020735460}"/>
              </a:ext>
            </a:extLst>
          </p:cNvPr>
          <p:cNvCxnSpPr>
            <a:cxnSpLocks/>
            <a:stCxn id="88" idx="2"/>
            <a:endCxn id="109" idx="0"/>
          </p:cNvCxnSpPr>
          <p:nvPr/>
        </p:nvCxnSpPr>
        <p:spPr bwMode="auto">
          <a:xfrm>
            <a:off x="3121270" y="3464869"/>
            <a:ext cx="370476" cy="19661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2F59AEA4-1AA1-A948-A6C6-9110B689D8E9}"/>
              </a:ext>
            </a:extLst>
          </p:cNvPr>
          <p:cNvCxnSpPr>
            <a:cxnSpLocks/>
            <a:stCxn id="107" idx="2"/>
            <a:endCxn id="97" idx="3"/>
          </p:cNvCxnSpPr>
          <p:nvPr/>
        </p:nvCxnSpPr>
        <p:spPr bwMode="auto">
          <a:xfrm>
            <a:off x="2691062" y="4099081"/>
            <a:ext cx="10763" cy="70282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AA6365DD-15C1-B649-A539-6363EA2B0D8F}"/>
              </a:ext>
            </a:extLst>
          </p:cNvPr>
          <p:cNvCxnSpPr>
            <a:cxnSpLocks/>
            <a:stCxn id="109" idx="2"/>
            <a:endCxn id="99" idx="3"/>
          </p:cNvCxnSpPr>
          <p:nvPr/>
        </p:nvCxnSpPr>
        <p:spPr bwMode="auto">
          <a:xfrm>
            <a:off x="3491746" y="4099081"/>
            <a:ext cx="0" cy="70335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9FA25AD8-2B1E-0145-BBB7-A1C863864667}"/>
              </a:ext>
            </a:extLst>
          </p:cNvPr>
          <p:cNvCxnSpPr>
            <a:cxnSpLocks/>
            <a:stCxn id="110" idx="2"/>
            <a:endCxn id="113" idx="0"/>
          </p:cNvCxnSpPr>
          <p:nvPr/>
        </p:nvCxnSpPr>
        <p:spPr bwMode="auto">
          <a:xfrm flipH="1">
            <a:off x="6787736" y="2570092"/>
            <a:ext cx="986962" cy="41340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21DC2FB0-F755-3448-9826-1D8B619836C8}"/>
              </a:ext>
            </a:extLst>
          </p:cNvPr>
          <p:cNvCxnSpPr>
            <a:cxnSpLocks/>
            <a:stCxn id="110" idx="2"/>
            <a:endCxn id="115" idx="0"/>
          </p:cNvCxnSpPr>
          <p:nvPr/>
        </p:nvCxnSpPr>
        <p:spPr bwMode="auto">
          <a:xfrm>
            <a:off x="7774698" y="2570092"/>
            <a:ext cx="259437" cy="41999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8EF13FDD-A196-D841-AAFF-5D0D506786F3}"/>
              </a:ext>
            </a:extLst>
          </p:cNvPr>
          <p:cNvCxnSpPr>
            <a:cxnSpLocks/>
            <a:stCxn id="113" idx="2"/>
            <a:endCxn id="116" idx="0"/>
          </p:cNvCxnSpPr>
          <p:nvPr/>
        </p:nvCxnSpPr>
        <p:spPr bwMode="auto">
          <a:xfrm flipH="1">
            <a:off x="6283836" y="3427687"/>
            <a:ext cx="503900" cy="24161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0B721F6D-D7DD-AA41-92D9-FA946633CAEE}"/>
              </a:ext>
            </a:extLst>
          </p:cNvPr>
          <p:cNvCxnSpPr>
            <a:cxnSpLocks/>
            <a:stCxn id="113" idx="2"/>
            <a:endCxn id="118" idx="0"/>
          </p:cNvCxnSpPr>
          <p:nvPr/>
        </p:nvCxnSpPr>
        <p:spPr bwMode="auto">
          <a:xfrm>
            <a:off x="6787736" y="3427687"/>
            <a:ext cx="351062" cy="24161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08109A56-8E8C-0242-817C-0EBF14A483E7}"/>
              </a:ext>
            </a:extLst>
          </p:cNvPr>
          <p:cNvCxnSpPr>
            <a:cxnSpLocks/>
            <a:stCxn id="116" idx="2"/>
            <a:endCxn id="119" idx="3"/>
          </p:cNvCxnSpPr>
          <p:nvPr/>
        </p:nvCxnSpPr>
        <p:spPr bwMode="auto">
          <a:xfrm flipH="1">
            <a:off x="6277941" y="4474467"/>
            <a:ext cx="5895" cy="36610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EA504CDC-B759-0A48-A1C8-7DBC5E06F5B3}"/>
              </a:ext>
            </a:extLst>
          </p:cNvPr>
          <p:cNvCxnSpPr>
            <a:cxnSpLocks/>
            <a:stCxn id="118" idx="2"/>
            <a:endCxn id="120" idx="3"/>
          </p:cNvCxnSpPr>
          <p:nvPr/>
        </p:nvCxnSpPr>
        <p:spPr bwMode="auto">
          <a:xfrm>
            <a:off x="7138798" y="4563394"/>
            <a:ext cx="1" cy="29981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7B7578E9-8094-0345-8678-D551BBB48E19}"/>
              </a:ext>
            </a:extLst>
          </p:cNvPr>
          <p:cNvCxnSpPr>
            <a:cxnSpLocks/>
            <a:stCxn id="115" idx="2"/>
            <a:endCxn id="122" idx="3"/>
          </p:cNvCxnSpPr>
          <p:nvPr/>
        </p:nvCxnSpPr>
        <p:spPr bwMode="auto">
          <a:xfrm>
            <a:off x="8034135" y="3427687"/>
            <a:ext cx="10027" cy="143276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8BC943F6-5CA6-F844-9094-4338F6A85E0B}"/>
              </a:ext>
            </a:extLst>
          </p:cNvPr>
          <p:cNvCxnSpPr>
            <a:cxnSpLocks/>
            <a:stCxn id="112" idx="2"/>
            <a:endCxn id="123" idx="3"/>
          </p:cNvCxnSpPr>
          <p:nvPr/>
        </p:nvCxnSpPr>
        <p:spPr bwMode="auto">
          <a:xfrm>
            <a:off x="8613198" y="2564036"/>
            <a:ext cx="0" cy="231827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68" name="Rounded Rectangle 167">
            <a:extLst>
              <a:ext uri="{FF2B5EF4-FFF2-40B4-BE49-F238E27FC236}">
                <a16:creationId xmlns:a16="http://schemas.microsoft.com/office/drawing/2014/main" id="{13CFA107-7C18-DF41-BE2E-7A69D3913BA2}"/>
              </a:ext>
            </a:extLst>
          </p:cNvPr>
          <p:cNvSpPr/>
          <p:nvPr/>
        </p:nvSpPr>
        <p:spPr bwMode="auto">
          <a:xfrm>
            <a:off x="4035578" y="3668996"/>
            <a:ext cx="879795" cy="444190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Non 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69" name="Rounded Rectangle 168">
            <a:extLst>
              <a:ext uri="{FF2B5EF4-FFF2-40B4-BE49-F238E27FC236}">
                <a16:creationId xmlns:a16="http://schemas.microsoft.com/office/drawing/2014/main" id="{808F8E66-C8AE-C74E-B23E-A064EC536EDB}"/>
              </a:ext>
            </a:extLst>
          </p:cNvPr>
          <p:cNvSpPr/>
          <p:nvPr/>
        </p:nvSpPr>
        <p:spPr bwMode="auto">
          <a:xfrm>
            <a:off x="4994364" y="3675587"/>
            <a:ext cx="652363" cy="437599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96DA45D2-6A8C-F14F-B258-18F779462873}"/>
              </a:ext>
            </a:extLst>
          </p:cNvPr>
          <p:cNvCxnSpPr>
            <a:cxnSpLocks/>
            <a:stCxn id="90" idx="2"/>
            <a:endCxn id="168" idx="0"/>
          </p:cNvCxnSpPr>
          <p:nvPr/>
        </p:nvCxnSpPr>
        <p:spPr bwMode="auto">
          <a:xfrm flipH="1">
            <a:off x="4475476" y="3464869"/>
            <a:ext cx="440090" cy="20412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5CEB8C24-0C23-7B48-A9DC-1C29F3DE610A}"/>
              </a:ext>
            </a:extLst>
          </p:cNvPr>
          <p:cNvCxnSpPr>
            <a:cxnSpLocks/>
            <a:stCxn id="90" idx="2"/>
            <a:endCxn id="169" idx="0"/>
          </p:cNvCxnSpPr>
          <p:nvPr/>
        </p:nvCxnSpPr>
        <p:spPr bwMode="auto">
          <a:xfrm>
            <a:off x="4915566" y="3464869"/>
            <a:ext cx="404980" cy="21071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73" name="Rounded Rectangle 172">
            <a:extLst>
              <a:ext uri="{FF2B5EF4-FFF2-40B4-BE49-F238E27FC236}">
                <a16:creationId xmlns:a16="http://schemas.microsoft.com/office/drawing/2014/main" id="{5A57F356-29A4-064E-A53E-308C0B089018}"/>
              </a:ext>
            </a:extLst>
          </p:cNvPr>
          <p:cNvSpPr/>
          <p:nvPr/>
        </p:nvSpPr>
        <p:spPr bwMode="auto">
          <a:xfrm rot="16200000">
            <a:off x="4641910" y="5423223"/>
            <a:ext cx="1343362" cy="246960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rPr>
              <a:t>Friiedman</a:t>
            </a: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rPr>
              <a:t> test</a:t>
            </a:r>
          </a:p>
        </p:txBody>
      </p:sp>
      <p:cxnSp>
        <p:nvCxnSpPr>
          <p:cNvPr id="175" name="Straight Connector 174">
            <a:extLst>
              <a:ext uri="{FF2B5EF4-FFF2-40B4-BE49-F238E27FC236}">
                <a16:creationId xmlns:a16="http://schemas.microsoft.com/office/drawing/2014/main" id="{4E34B7CE-F38E-A648-B35F-3A6BC2684B7C}"/>
              </a:ext>
            </a:extLst>
          </p:cNvPr>
          <p:cNvCxnSpPr>
            <a:cxnSpLocks/>
            <a:stCxn id="168" idx="2"/>
            <a:endCxn id="100" idx="3"/>
          </p:cNvCxnSpPr>
          <p:nvPr/>
        </p:nvCxnSpPr>
        <p:spPr bwMode="auto">
          <a:xfrm flipH="1">
            <a:off x="4474415" y="4113186"/>
            <a:ext cx="1061" cy="72738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76" name="Straight Connector 175">
            <a:extLst>
              <a:ext uri="{FF2B5EF4-FFF2-40B4-BE49-F238E27FC236}">
                <a16:creationId xmlns:a16="http://schemas.microsoft.com/office/drawing/2014/main" id="{6F89797B-3B16-7640-8F91-7188A3C99AD0}"/>
              </a:ext>
            </a:extLst>
          </p:cNvPr>
          <p:cNvCxnSpPr>
            <a:cxnSpLocks/>
            <a:stCxn id="169" idx="2"/>
            <a:endCxn id="173" idx="3"/>
          </p:cNvCxnSpPr>
          <p:nvPr/>
        </p:nvCxnSpPr>
        <p:spPr bwMode="auto">
          <a:xfrm flipH="1">
            <a:off x="5313591" y="4113186"/>
            <a:ext cx="6955" cy="76183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2" name="Rounded Rectangle 81">
            <a:extLst>
              <a:ext uri="{FF2B5EF4-FFF2-40B4-BE49-F238E27FC236}">
                <a16:creationId xmlns:a16="http://schemas.microsoft.com/office/drawing/2014/main" id="{E0106CE8-AEAC-0A40-8E66-1697D4DD422A}"/>
              </a:ext>
            </a:extLst>
          </p:cNvPr>
          <p:cNvSpPr/>
          <p:nvPr/>
        </p:nvSpPr>
        <p:spPr bwMode="auto">
          <a:xfrm>
            <a:off x="3622764" y="353839"/>
            <a:ext cx="2286000" cy="381000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latin typeface="Arial" pitchFamily="-112" charset="0"/>
                <a:ea typeface="Arial" pitchFamily="-112" charset="0"/>
                <a:cs typeface="Arial" pitchFamily="-112" charset="0"/>
              </a:rPr>
              <a:t>What type of data?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86" name="Rounded Rectangle 85">
            <a:extLst>
              <a:ext uri="{FF2B5EF4-FFF2-40B4-BE49-F238E27FC236}">
                <a16:creationId xmlns:a16="http://schemas.microsoft.com/office/drawing/2014/main" id="{39A51DF2-36E3-724C-A573-FD65133B1D0C}"/>
              </a:ext>
            </a:extLst>
          </p:cNvPr>
          <p:cNvSpPr/>
          <p:nvPr/>
        </p:nvSpPr>
        <p:spPr bwMode="auto">
          <a:xfrm>
            <a:off x="727164" y="382727"/>
            <a:ext cx="2008909" cy="646018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scale independent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98" name="Rounded Rectangle 97">
            <a:extLst>
              <a:ext uri="{FF2B5EF4-FFF2-40B4-BE49-F238E27FC236}">
                <a16:creationId xmlns:a16="http://schemas.microsoft.com/office/drawing/2014/main" id="{E1B5C9C6-6D26-D248-AD37-44DB9D8E348B}"/>
              </a:ext>
            </a:extLst>
          </p:cNvPr>
          <p:cNvSpPr/>
          <p:nvPr/>
        </p:nvSpPr>
        <p:spPr bwMode="auto">
          <a:xfrm>
            <a:off x="252034" y="1231612"/>
            <a:ext cx="1203239" cy="744425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scale 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02" name="Rounded Rectangle 101">
            <a:extLst>
              <a:ext uri="{FF2B5EF4-FFF2-40B4-BE49-F238E27FC236}">
                <a16:creationId xmlns:a16="http://schemas.microsoft.com/office/drawing/2014/main" id="{5BD8BE22-EF0D-2440-83EA-58D61712ED2F}"/>
              </a:ext>
            </a:extLst>
          </p:cNvPr>
          <p:cNvSpPr/>
          <p:nvPr/>
        </p:nvSpPr>
        <p:spPr bwMode="auto">
          <a:xfrm>
            <a:off x="6529889" y="353839"/>
            <a:ext cx="2033980" cy="568635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categorical independent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05" name="Rounded Rectangle 104">
            <a:extLst>
              <a:ext uri="{FF2B5EF4-FFF2-40B4-BE49-F238E27FC236}">
                <a16:creationId xmlns:a16="http://schemas.microsoft.com/office/drawing/2014/main" id="{B114E29B-4C8E-F041-83C4-07F6F6E016C5}"/>
              </a:ext>
            </a:extLst>
          </p:cNvPr>
          <p:cNvSpPr/>
          <p:nvPr/>
        </p:nvSpPr>
        <p:spPr bwMode="auto">
          <a:xfrm>
            <a:off x="1771678" y="1248473"/>
            <a:ext cx="1122523" cy="727564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categorical 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50B1A6EF-5134-C14E-8888-CA3A333B99E6}"/>
              </a:ext>
            </a:extLst>
          </p:cNvPr>
          <p:cNvCxnSpPr>
            <a:stCxn id="82" idx="1"/>
            <a:endCxn id="86" idx="3"/>
          </p:cNvCxnSpPr>
          <p:nvPr/>
        </p:nvCxnSpPr>
        <p:spPr bwMode="auto">
          <a:xfrm flipH="1">
            <a:off x="2736073" y="544339"/>
            <a:ext cx="886691" cy="16139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61E2326E-51BF-154E-A377-EA4A5469BF02}"/>
              </a:ext>
            </a:extLst>
          </p:cNvPr>
          <p:cNvCxnSpPr>
            <a:stCxn id="82" idx="3"/>
            <a:endCxn id="102" idx="1"/>
          </p:cNvCxnSpPr>
          <p:nvPr/>
        </p:nvCxnSpPr>
        <p:spPr bwMode="auto">
          <a:xfrm>
            <a:off x="5908764" y="544339"/>
            <a:ext cx="621125" cy="9381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91D1795E-2483-024A-8D49-C0D163710DDD}"/>
              </a:ext>
            </a:extLst>
          </p:cNvPr>
          <p:cNvCxnSpPr>
            <a:cxnSpLocks/>
            <a:endCxn id="98" idx="0"/>
          </p:cNvCxnSpPr>
          <p:nvPr/>
        </p:nvCxnSpPr>
        <p:spPr bwMode="auto">
          <a:xfrm flipH="1">
            <a:off x="853654" y="1028745"/>
            <a:ext cx="723341" cy="20286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2DF78F0B-C02C-3C46-9EE9-4F9DAADBB1F7}"/>
              </a:ext>
            </a:extLst>
          </p:cNvPr>
          <p:cNvCxnSpPr>
            <a:cxnSpLocks/>
            <a:stCxn id="86" idx="2"/>
            <a:endCxn id="105" idx="0"/>
          </p:cNvCxnSpPr>
          <p:nvPr/>
        </p:nvCxnSpPr>
        <p:spPr bwMode="auto">
          <a:xfrm>
            <a:off x="1731619" y="1028745"/>
            <a:ext cx="601321" cy="21972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0E4BF5DB-CC3C-9A4F-B9DC-CD65B30EBA3F}"/>
              </a:ext>
            </a:extLst>
          </p:cNvPr>
          <p:cNvCxnSpPr>
            <a:cxnSpLocks/>
            <a:stCxn id="102" idx="2"/>
          </p:cNvCxnSpPr>
          <p:nvPr/>
        </p:nvCxnSpPr>
        <p:spPr bwMode="auto">
          <a:xfrm flipH="1">
            <a:off x="6738984" y="922474"/>
            <a:ext cx="807895" cy="28545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0B3D7C63-376F-8C4B-8FF4-B76854728C26}"/>
              </a:ext>
            </a:extLst>
          </p:cNvPr>
          <p:cNvCxnSpPr>
            <a:cxnSpLocks/>
            <a:stCxn id="102" idx="2"/>
          </p:cNvCxnSpPr>
          <p:nvPr/>
        </p:nvCxnSpPr>
        <p:spPr bwMode="auto">
          <a:xfrm>
            <a:off x="7546879" y="922474"/>
            <a:ext cx="725436" cy="27964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28" name="Rounded Rectangle 127">
            <a:extLst>
              <a:ext uri="{FF2B5EF4-FFF2-40B4-BE49-F238E27FC236}">
                <a16:creationId xmlns:a16="http://schemas.microsoft.com/office/drawing/2014/main" id="{A09E3B1D-119C-9C47-8697-4AA7EF162673}"/>
              </a:ext>
            </a:extLst>
          </p:cNvPr>
          <p:cNvSpPr/>
          <p:nvPr/>
        </p:nvSpPr>
        <p:spPr bwMode="auto">
          <a:xfrm>
            <a:off x="5791200" y="1207930"/>
            <a:ext cx="1549403" cy="744425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scale 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31" name="Rounded Rectangle 130">
            <a:extLst>
              <a:ext uri="{FF2B5EF4-FFF2-40B4-BE49-F238E27FC236}">
                <a16:creationId xmlns:a16="http://schemas.microsoft.com/office/drawing/2014/main" id="{6F0F241E-98D9-554A-A6B8-FDE7F52B773F}"/>
              </a:ext>
            </a:extLst>
          </p:cNvPr>
          <p:cNvSpPr/>
          <p:nvPr/>
        </p:nvSpPr>
        <p:spPr bwMode="auto">
          <a:xfrm>
            <a:off x="7437992" y="1202122"/>
            <a:ext cx="1553607" cy="727564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categorical 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AEA4D442-E0DF-6A4A-AF31-FF0E05208A31}"/>
              </a:ext>
            </a:extLst>
          </p:cNvPr>
          <p:cNvGrpSpPr/>
          <p:nvPr/>
        </p:nvGrpSpPr>
        <p:grpSpPr>
          <a:xfrm>
            <a:off x="2410956" y="0"/>
            <a:ext cx="6733044" cy="6858000"/>
            <a:chOff x="2410956" y="278365"/>
            <a:chExt cx="6733044" cy="6579635"/>
          </a:xfrm>
        </p:grpSpPr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35E32021-8E1F-3B4A-A026-D991BD4ED2FA}"/>
                </a:ext>
              </a:extLst>
            </p:cNvPr>
            <p:cNvSpPr/>
            <p:nvPr/>
          </p:nvSpPr>
          <p:spPr bwMode="auto">
            <a:xfrm>
              <a:off x="3130959" y="1028745"/>
              <a:ext cx="6013041" cy="5829255"/>
            </a:xfrm>
            <a:prstGeom prst="rect">
              <a:avLst/>
            </a:prstGeom>
            <a:solidFill>
              <a:schemeClr val="bg1">
                <a:alpha val="8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B777E935-BD9C-AF4A-8043-2A6163DB1537}"/>
                </a:ext>
              </a:extLst>
            </p:cNvPr>
            <p:cNvSpPr/>
            <p:nvPr/>
          </p:nvSpPr>
          <p:spPr bwMode="auto">
            <a:xfrm>
              <a:off x="2410956" y="2839911"/>
              <a:ext cx="710121" cy="4018089"/>
            </a:xfrm>
            <a:prstGeom prst="rect">
              <a:avLst/>
            </a:prstGeom>
            <a:solidFill>
              <a:schemeClr val="bg1">
                <a:alpha val="8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11E0FF72-5AAE-AF45-92EB-0B455A9F79F9}"/>
                </a:ext>
              </a:extLst>
            </p:cNvPr>
            <p:cNvSpPr/>
            <p:nvPr/>
          </p:nvSpPr>
          <p:spPr bwMode="auto">
            <a:xfrm>
              <a:off x="6429144" y="278365"/>
              <a:ext cx="2486256" cy="788435"/>
            </a:xfrm>
            <a:prstGeom prst="rect">
              <a:avLst/>
            </a:prstGeom>
            <a:solidFill>
              <a:schemeClr val="bg1">
                <a:alpha val="8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31320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62460EBC-E59D-DB4B-905B-F93D40F012F8}"/>
                  </a:ext>
                </a:extLst>
              </p:cNvPr>
              <p:cNvSpPr/>
              <p:nvPr/>
            </p:nvSpPr>
            <p:spPr>
              <a:xfrm>
                <a:off x="2438400" y="2362200"/>
                <a:ext cx="4020651" cy="18960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5000" i="1" kern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US" sz="5000" i="1" kern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= </m:t>
                      </m:r>
                      <m:f>
                        <m:fPr>
                          <m:ctrlPr>
                            <a:rPr lang="en-US" sz="5000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bar>
                            <m:barPr>
                              <m:pos m:val="top"/>
                              <m:ctrlPr>
                                <a:rPr lang="en-US" sz="5000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US" sz="5000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sz="5000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e>
                          </m:bar>
                          <m:r>
                            <a:rPr lang="en-US" sz="5000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bar>
                            <m:barPr>
                              <m:pos m:val="top"/>
                              <m:ctrlPr>
                                <a:rPr lang="en-US" sz="5000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US" sz="5000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sz="5000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e>
                          </m:bar>
                        </m:num>
                        <m:den>
                          <m:r>
                            <a:rPr lang="en-US" sz="5000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</m:t>
                          </m:r>
                          <m:r>
                            <a:rPr lang="en-US" sz="5000" b="1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/</m:t>
                          </m:r>
                          <m:rad>
                            <m:radPr>
                              <m:degHide m:val="on"/>
                              <m:ctrlPr>
                                <a:rPr lang="en-US" sz="5000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5000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𝒏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62460EBC-E59D-DB4B-905B-F93D40F012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8400" y="2362200"/>
                <a:ext cx="4020651" cy="1896032"/>
              </a:xfrm>
              <a:prstGeom prst="rect">
                <a:avLst/>
              </a:prstGeom>
              <a:blipFill>
                <a:blip r:embed="rId2"/>
                <a:stretch>
                  <a:fillRect r="-315" b="-1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CAAD8EF-C760-9940-80A6-6D6878D8BD1F}"/>
              </a:ext>
            </a:extLst>
          </p:cNvPr>
          <p:cNvSpPr/>
          <p:nvPr/>
        </p:nvSpPr>
        <p:spPr bwMode="auto">
          <a:xfrm>
            <a:off x="2286000" y="3048000"/>
            <a:ext cx="838200" cy="736516"/>
          </a:xfrm>
          <a:prstGeom prst="roundRect">
            <a:avLst/>
          </a:prstGeom>
          <a:noFill/>
          <a:ln w="635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97A0C67E-5EDF-BC4C-8967-FA78E54C9588}"/>
              </a:ext>
            </a:extLst>
          </p:cNvPr>
          <p:cNvSpPr txBox="1">
            <a:spLocks/>
          </p:cNvSpPr>
          <p:nvPr/>
        </p:nvSpPr>
        <p:spPr bwMode="auto">
          <a:xfrm>
            <a:off x="971550" y="4114800"/>
            <a:ext cx="2933700" cy="11558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0" dirty="0">
                <a:latin typeface="Arial" charset="0"/>
                <a:cs typeface="Arial" charset="0"/>
              </a:rPr>
              <a:t>we get a t-value</a:t>
            </a:r>
          </a:p>
          <a:p>
            <a:pPr algn="ctr"/>
            <a:r>
              <a:rPr lang="en-US" b="0" dirty="0">
                <a:solidFill>
                  <a:srgbClr val="99CC00"/>
                </a:solidFill>
                <a:latin typeface="Arial" charset="0"/>
                <a:cs typeface="Arial" charset="0"/>
              </a:rPr>
              <a:t>(to maximize)</a:t>
            </a:r>
          </a:p>
        </p:txBody>
      </p:sp>
    </p:spTree>
    <p:extLst>
      <p:ext uri="{BB962C8B-B14F-4D97-AF65-F5344CB8AC3E}">
        <p14:creationId xmlns:p14="http://schemas.microsoft.com/office/powerpoint/2010/main" val="24495130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CB2ABC0-2570-B842-892B-4C411289CE76}"/>
              </a:ext>
            </a:extLst>
          </p:cNvPr>
          <p:cNvSpPr/>
          <p:nvPr/>
        </p:nvSpPr>
        <p:spPr>
          <a:xfrm>
            <a:off x="914400" y="1600200"/>
            <a:ext cx="76962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b="0" kern="0" dirty="0">
                <a:solidFill>
                  <a:srgbClr val="333333"/>
                </a:solidFill>
                <a:latin typeface="Helvetica Neue" panose="02000503000000020004" pitchFamily="2" charset="0"/>
              </a:rPr>
              <a:t>b</a:t>
            </a:r>
            <a:r>
              <a:rPr lang="en-GB" sz="2400" b="0" dirty="0">
                <a:solidFill>
                  <a:srgbClr val="333333"/>
                </a:solidFill>
                <a:latin typeface="Helvetica Neue" panose="02000503000000020004" pitchFamily="2" charset="0"/>
              </a:rPr>
              <a:t>oth signal and noise are in the units of your data</a:t>
            </a:r>
          </a:p>
          <a:p>
            <a:endParaRPr lang="en-GB" sz="2400" b="0" dirty="0">
              <a:solidFill>
                <a:srgbClr val="333333"/>
              </a:solidFill>
              <a:latin typeface="Helvetica Neue" panose="02000503000000020004" pitchFamily="2" charset="0"/>
            </a:endParaRPr>
          </a:p>
          <a:p>
            <a:r>
              <a:rPr lang="en-GB" sz="2400" b="0" dirty="0">
                <a:solidFill>
                  <a:srgbClr val="333333"/>
                </a:solidFill>
                <a:latin typeface="Helvetica Neue" panose="02000503000000020004" pitchFamily="2" charset="0"/>
              </a:rPr>
              <a:t>If signal = 6 and noise = 2, your t-value = 3, so the difference is 3 times the size of the standard error </a:t>
            </a:r>
          </a:p>
          <a:p>
            <a:endParaRPr lang="en-GB" sz="2400" b="0" dirty="0">
              <a:solidFill>
                <a:srgbClr val="333333"/>
              </a:solidFill>
              <a:latin typeface="Helvetica Neue" panose="02000503000000020004" pitchFamily="2" charset="0"/>
            </a:endParaRPr>
          </a:p>
          <a:p>
            <a:r>
              <a:rPr lang="en-GB" sz="2400" b="0" dirty="0">
                <a:solidFill>
                  <a:srgbClr val="333333"/>
                </a:solidFill>
                <a:latin typeface="Helvetica Neue" panose="02000503000000020004" pitchFamily="2" charset="0"/>
              </a:rPr>
              <a:t>If signal = 6 and noise = 6, your t-value = 1, the signal is at the same scale as the noise</a:t>
            </a:r>
          </a:p>
          <a:p>
            <a:endParaRPr lang="en-GB" sz="2400" b="0" dirty="0">
              <a:solidFill>
                <a:srgbClr val="333333"/>
              </a:solidFill>
              <a:latin typeface="Helvetica Neue" panose="02000503000000020004" pitchFamily="2" charset="0"/>
            </a:endParaRPr>
          </a:p>
          <a:p>
            <a:r>
              <a:rPr lang="en-GB" sz="2400" dirty="0">
                <a:solidFill>
                  <a:srgbClr val="99CC00"/>
                </a:solidFill>
                <a:latin typeface="Helvetica Neue" panose="02000503000000020004" pitchFamily="2" charset="0"/>
              </a:rPr>
              <a:t>t-values = how distinguishable signal from noise</a:t>
            </a:r>
            <a:endParaRPr lang="en-US" sz="2400" kern="0" dirty="0">
              <a:solidFill>
                <a:srgbClr val="99CC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1516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AF460E1-6ADA-AA48-9B8C-2FF1CF38E07D}"/>
              </a:ext>
            </a:extLst>
          </p:cNvPr>
          <p:cNvSpPr/>
          <p:nvPr/>
        </p:nvSpPr>
        <p:spPr>
          <a:xfrm>
            <a:off x="381000" y="1447800"/>
            <a:ext cx="74676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 eaLnBrk="0" hangingPunct="0">
              <a:spcBef>
                <a:spcPct val="20000"/>
              </a:spcBef>
            </a:pPr>
            <a:r>
              <a:rPr lang="en-US" sz="2400" b="0" kern="0" dirty="0"/>
              <a:t>how do we know our t-value is any good, and how does this related to p-value?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DE224F0-4937-514F-AE4F-DFA66B357C38}"/>
              </a:ext>
            </a:extLst>
          </p:cNvPr>
          <p:cNvSpPr/>
          <p:nvPr/>
        </p:nvSpPr>
        <p:spPr>
          <a:xfrm>
            <a:off x="2590800" y="3352800"/>
            <a:ext cx="5638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 eaLnBrk="0" hangingPunct="0">
              <a:spcBef>
                <a:spcPct val="20000"/>
              </a:spcBef>
            </a:pPr>
            <a:r>
              <a:rPr lang="en-US" sz="2400" b="0" kern="0" dirty="0"/>
              <a:t>this is where </a:t>
            </a:r>
            <a:r>
              <a:rPr lang="en-US" sz="2400" kern="0" dirty="0">
                <a:solidFill>
                  <a:srgbClr val="99CC00"/>
                </a:solidFill>
              </a:rPr>
              <a:t>t-distributions</a:t>
            </a:r>
            <a:r>
              <a:rPr lang="en-US" sz="2400" b="0" kern="0" dirty="0"/>
              <a:t> come in</a:t>
            </a:r>
          </a:p>
        </p:txBody>
      </p:sp>
    </p:spTree>
    <p:extLst>
      <p:ext uri="{BB962C8B-B14F-4D97-AF65-F5344CB8AC3E}">
        <p14:creationId xmlns:p14="http://schemas.microsoft.com/office/powerpoint/2010/main" val="2517872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0E366F0-70CD-A748-A66C-3CD0E8BEBF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4200" y="2425196"/>
            <a:ext cx="2425700" cy="8382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5301632-E1B2-D44B-A79D-AF8D7A637E1F}"/>
              </a:ext>
            </a:extLst>
          </p:cNvPr>
          <p:cNvSpPr/>
          <p:nvPr/>
        </p:nvSpPr>
        <p:spPr>
          <a:xfrm>
            <a:off x="3532983" y="2425196"/>
            <a:ext cx="17540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kern="0" dirty="0">
                <a:solidFill>
                  <a:schemeClr val="bg1"/>
                </a:solidFill>
              </a:rPr>
              <a:t>population</a:t>
            </a:r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5BD04F72-A766-7947-BE17-C3C80AA8B3BC}"/>
              </a:ext>
            </a:extLst>
          </p:cNvPr>
          <p:cNvGrpSpPr/>
          <p:nvPr/>
        </p:nvGrpSpPr>
        <p:grpSpPr>
          <a:xfrm>
            <a:off x="4591145" y="901196"/>
            <a:ext cx="2224580" cy="1401399"/>
            <a:chOff x="4591145" y="1143000"/>
            <a:chExt cx="2224580" cy="140139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D4EA7CF-10A5-7149-8156-6A81026A34A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91200" y="1143000"/>
              <a:ext cx="912251" cy="641617"/>
            </a:xfrm>
            <a:prstGeom prst="rect">
              <a:avLst/>
            </a:prstGeom>
          </p:spPr>
        </p:pic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4339506A-D31D-1345-8DC1-8ED1C82C9EF0}"/>
                </a:ext>
              </a:extLst>
            </p:cNvPr>
            <p:cNvSpPr/>
            <p:nvPr/>
          </p:nvSpPr>
          <p:spPr bwMode="auto">
            <a:xfrm>
              <a:off x="4591145" y="1778930"/>
              <a:ext cx="958755" cy="765469"/>
            </a:xfrm>
            <a:custGeom>
              <a:avLst/>
              <a:gdLst>
                <a:gd name="connsiteX0" fmla="*/ 0 w 736979"/>
                <a:gd name="connsiteY0" fmla="*/ 516397 h 516397"/>
                <a:gd name="connsiteX1" fmla="*/ 423081 w 736979"/>
                <a:gd name="connsiteY1" fmla="*/ 66021 h 516397"/>
                <a:gd name="connsiteX2" fmla="*/ 736979 w 736979"/>
                <a:gd name="connsiteY2" fmla="*/ 11430 h 516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36979" h="516397">
                  <a:moveTo>
                    <a:pt x="0" y="516397"/>
                  </a:moveTo>
                  <a:cubicBezTo>
                    <a:pt x="150125" y="333289"/>
                    <a:pt x="300251" y="150182"/>
                    <a:pt x="423081" y="66021"/>
                  </a:cubicBezTo>
                  <a:cubicBezTo>
                    <a:pt x="545911" y="-18140"/>
                    <a:pt x="641445" y="-3355"/>
                    <a:pt x="736979" y="11430"/>
                  </a:cubicBezTo>
                </a:path>
              </a:pathLst>
            </a:custGeom>
            <a:noFill/>
            <a:ln w="9525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F12F504-5FE2-6F47-878B-75E1D567BF23}"/>
                </a:ext>
              </a:extLst>
            </p:cNvPr>
            <p:cNvSpPr/>
            <p:nvPr/>
          </p:nvSpPr>
          <p:spPr>
            <a:xfrm>
              <a:off x="5638800" y="1194664"/>
              <a:ext cx="117692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kern="0" dirty="0">
                  <a:solidFill>
                    <a:srgbClr val="99CC00"/>
                  </a:solidFill>
                </a:rPr>
                <a:t>study1</a:t>
              </a:r>
              <a:endParaRPr lang="en-US" dirty="0">
                <a:solidFill>
                  <a:srgbClr val="99CC00"/>
                </a:solidFill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BC23B86-8ADF-F541-968D-B08C9F7E2FAE}"/>
                </a:ext>
              </a:extLst>
            </p:cNvPr>
            <p:cNvSpPr/>
            <p:nvPr/>
          </p:nvSpPr>
          <p:spPr>
            <a:xfrm>
              <a:off x="5756170" y="1717092"/>
              <a:ext cx="942183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just" eaLnBrk="0" hangingPunct="0">
                <a:spcBef>
                  <a:spcPct val="20000"/>
                </a:spcBef>
              </a:pPr>
              <a:r>
                <a:rPr lang="en-US" sz="2400" b="0" kern="0" dirty="0"/>
                <a:t>t=1.5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BB4664A9-533C-1B43-9873-942073C12591}"/>
              </a:ext>
            </a:extLst>
          </p:cNvPr>
          <p:cNvGrpSpPr/>
          <p:nvPr/>
        </p:nvGrpSpPr>
        <p:grpSpPr>
          <a:xfrm>
            <a:off x="5528553" y="2627466"/>
            <a:ext cx="2552997" cy="1035757"/>
            <a:chOff x="5528553" y="2869270"/>
            <a:chExt cx="2552997" cy="1035757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78CAFBC0-2DD0-0C40-A3FE-698EEA6C33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57025" y="2869270"/>
              <a:ext cx="912251" cy="641617"/>
            </a:xfrm>
            <a:prstGeom prst="rect">
              <a:avLst/>
            </a:prstGeom>
          </p:spPr>
        </p:pic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14406A8E-EF45-CB4F-94FA-B96C7914F8BA}"/>
                </a:ext>
              </a:extLst>
            </p:cNvPr>
            <p:cNvSpPr/>
            <p:nvPr/>
          </p:nvSpPr>
          <p:spPr bwMode="auto">
            <a:xfrm rot="4284794" flipH="1" flipV="1">
              <a:off x="5956892" y="3122668"/>
              <a:ext cx="246375" cy="1103053"/>
            </a:xfrm>
            <a:custGeom>
              <a:avLst/>
              <a:gdLst>
                <a:gd name="connsiteX0" fmla="*/ 0 w 736979"/>
                <a:gd name="connsiteY0" fmla="*/ 516397 h 516397"/>
                <a:gd name="connsiteX1" fmla="*/ 423081 w 736979"/>
                <a:gd name="connsiteY1" fmla="*/ 66021 h 516397"/>
                <a:gd name="connsiteX2" fmla="*/ 736979 w 736979"/>
                <a:gd name="connsiteY2" fmla="*/ 11430 h 516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36979" h="516397">
                  <a:moveTo>
                    <a:pt x="0" y="516397"/>
                  </a:moveTo>
                  <a:cubicBezTo>
                    <a:pt x="150125" y="333289"/>
                    <a:pt x="300251" y="150182"/>
                    <a:pt x="423081" y="66021"/>
                  </a:cubicBezTo>
                  <a:cubicBezTo>
                    <a:pt x="545911" y="-18140"/>
                    <a:pt x="641445" y="-3355"/>
                    <a:pt x="736979" y="11430"/>
                  </a:cubicBezTo>
                </a:path>
              </a:pathLst>
            </a:custGeom>
            <a:noFill/>
            <a:ln w="9525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17829CE-AC74-7342-B50A-D3D8B976EB5E}"/>
                </a:ext>
              </a:extLst>
            </p:cNvPr>
            <p:cNvSpPr/>
            <p:nvPr/>
          </p:nvSpPr>
          <p:spPr>
            <a:xfrm>
              <a:off x="6904625" y="2920934"/>
              <a:ext cx="117692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kern="0" dirty="0">
                  <a:solidFill>
                    <a:srgbClr val="99CC00"/>
                  </a:solidFill>
                </a:rPr>
                <a:t>study2</a:t>
              </a:r>
              <a:endParaRPr lang="en-US" dirty="0">
                <a:solidFill>
                  <a:srgbClr val="99CC00"/>
                </a:solidFill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254DC47-C27B-6A4C-A4A0-3400D6E30616}"/>
                </a:ext>
              </a:extLst>
            </p:cNvPr>
            <p:cNvSpPr/>
            <p:nvPr/>
          </p:nvSpPr>
          <p:spPr>
            <a:xfrm>
              <a:off x="7021995" y="3443362"/>
              <a:ext cx="942183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just" eaLnBrk="0" hangingPunct="0">
                <a:spcBef>
                  <a:spcPct val="20000"/>
                </a:spcBef>
              </a:pPr>
              <a:r>
                <a:rPr lang="en-US" sz="2400" b="0" kern="0" dirty="0"/>
                <a:t>t=1.4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101366B-F6BD-8E45-95DD-667F2C1BC268}"/>
              </a:ext>
            </a:extLst>
          </p:cNvPr>
          <p:cNvGrpSpPr/>
          <p:nvPr/>
        </p:nvGrpSpPr>
        <p:grpSpPr>
          <a:xfrm>
            <a:off x="4611943" y="3594167"/>
            <a:ext cx="2100815" cy="2005482"/>
            <a:chOff x="4611943" y="3835971"/>
            <a:chExt cx="2100815" cy="2005482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192EEFD-F919-C046-A2CB-BE8F544E37A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88233" y="4805696"/>
              <a:ext cx="912251" cy="641617"/>
            </a:xfrm>
            <a:prstGeom prst="rect">
              <a:avLst/>
            </a:prstGeom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41ADAFF-B2AE-3F4C-8DD8-07EC3A61EC44}"/>
                </a:ext>
              </a:extLst>
            </p:cNvPr>
            <p:cNvSpPr/>
            <p:nvPr/>
          </p:nvSpPr>
          <p:spPr>
            <a:xfrm>
              <a:off x="5535833" y="4857360"/>
              <a:ext cx="117692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kern="0" dirty="0">
                  <a:solidFill>
                    <a:srgbClr val="99CC00"/>
                  </a:solidFill>
                </a:rPr>
                <a:t>study3</a:t>
              </a:r>
              <a:endParaRPr lang="en-US" dirty="0">
                <a:solidFill>
                  <a:srgbClr val="99CC00"/>
                </a:solidFill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5C9FB47-DD3F-1447-B014-7D4D07AD03D5}"/>
                </a:ext>
              </a:extLst>
            </p:cNvPr>
            <p:cNvSpPr/>
            <p:nvPr/>
          </p:nvSpPr>
          <p:spPr>
            <a:xfrm>
              <a:off x="5653203" y="5379788"/>
              <a:ext cx="942183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just" eaLnBrk="0" hangingPunct="0">
                <a:spcBef>
                  <a:spcPct val="20000"/>
                </a:spcBef>
              </a:pPr>
              <a:r>
                <a:rPr lang="en-US" sz="2400" b="0" kern="0" dirty="0"/>
                <a:t>t=0.9</a:t>
              </a:r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F4FC7B39-E2F6-8346-ACD9-43C74D5F71D3}"/>
                </a:ext>
              </a:extLst>
            </p:cNvPr>
            <p:cNvSpPr/>
            <p:nvPr/>
          </p:nvSpPr>
          <p:spPr bwMode="auto">
            <a:xfrm rot="15978618">
              <a:off x="4515300" y="3932614"/>
              <a:ext cx="958755" cy="765469"/>
            </a:xfrm>
            <a:custGeom>
              <a:avLst/>
              <a:gdLst>
                <a:gd name="connsiteX0" fmla="*/ 0 w 736979"/>
                <a:gd name="connsiteY0" fmla="*/ 516397 h 516397"/>
                <a:gd name="connsiteX1" fmla="*/ 423081 w 736979"/>
                <a:gd name="connsiteY1" fmla="*/ 66021 h 516397"/>
                <a:gd name="connsiteX2" fmla="*/ 736979 w 736979"/>
                <a:gd name="connsiteY2" fmla="*/ 11430 h 516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36979" h="516397">
                  <a:moveTo>
                    <a:pt x="0" y="516397"/>
                  </a:moveTo>
                  <a:cubicBezTo>
                    <a:pt x="150125" y="333289"/>
                    <a:pt x="300251" y="150182"/>
                    <a:pt x="423081" y="66021"/>
                  </a:cubicBezTo>
                  <a:cubicBezTo>
                    <a:pt x="545911" y="-18140"/>
                    <a:pt x="641445" y="-3355"/>
                    <a:pt x="736979" y="11430"/>
                  </a:cubicBezTo>
                </a:path>
              </a:pathLst>
            </a:custGeom>
            <a:noFill/>
            <a:ln w="9525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621F5F68-93CA-DF46-9336-760DA8AED24F}"/>
              </a:ext>
            </a:extLst>
          </p:cNvPr>
          <p:cNvGrpSpPr/>
          <p:nvPr/>
        </p:nvGrpSpPr>
        <p:grpSpPr>
          <a:xfrm>
            <a:off x="2805506" y="3460700"/>
            <a:ext cx="1176925" cy="2137878"/>
            <a:chOff x="2805506" y="3702504"/>
            <a:chExt cx="1176925" cy="2137878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5DA29E77-AC6C-9346-AF77-94D10396421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57906" y="4804625"/>
              <a:ext cx="912251" cy="641617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E9AC2EA2-0A27-9345-8B5C-3FEDF3EBE3EC}"/>
                </a:ext>
              </a:extLst>
            </p:cNvPr>
            <p:cNvSpPr/>
            <p:nvPr/>
          </p:nvSpPr>
          <p:spPr>
            <a:xfrm>
              <a:off x="2805506" y="4856289"/>
              <a:ext cx="117692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kern="0" dirty="0">
                  <a:solidFill>
                    <a:srgbClr val="99CC00"/>
                  </a:solidFill>
                </a:rPr>
                <a:t>study4</a:t>
              </a:r>
              <a:endParaRPr lang="en-US" dirty="0">
                <a:solidFill>
                  <a:srgbClr val="99CC00"/>
                </a:solidFill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2352BA6E-3B0E-8E40-ABE8-6CB2813227AF}"/>
                </a:ext>
              </a:extLst>
            </p:cNvPr>
            <p:cNvSpPr/>
            <p:nvPr/>
          </p:nvSpPr>
          <p:spPr>
            <a:xfrm>
              <a:off x="2922876" y="5378717"/>
              <a:ext cx="942183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just" eaLnBrk="0" hangingPunct="0">
                <a:spcBef>
                  <a:spcPct val="20000"/>
                </a:spcBef>
              </a:pPr>
              <a:r>
                <a:rPr lang="en-US" sz="2400" b="0" kern="0" dirty="0"/>
                <a:t>t=1.1</a:t>
              </a:r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20E80507-BA97-6C44-A908-8F6E61B54092}"/>
                </a:ext>
              </a:extLst>
            </p:cNvPr>
            <p:cNvSpPr/>
            <p:nvPr/>
          </p:nvSpPr>
          <p:spPr bwMode="auto">
            <a:xfrm rot="18015734">
              <a:off x="2880317" y="4084917"/>
              <a:ext cx="958755" cy="193929"/>
            </a:xfrm>
            <a:custGeom>
              <a:avLst/>
              <a:gdLst>
                <a:gd name="connsiteX0" fmla="*/ 0 w 736979"/>
                <a:gd name="connsiteY0" fmla="*/ 516397 h 516397"/>
                <a:gd name="connsiteX1" fmla="*/ 423081 w 736979"/>
                <a:gd name="connsiteY1" fmla="*/ 66021 h 516397"/>
                <a:gd name="connsiteX2" fmla="*/ 736979 w 736979"/>
                <a:gd name="connsiteY2" fmla="*/ 11430 h 516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36979" h="516397">
                  <a:moveTo>
                    <a:pt x="0" y="516397"/>
                  </a:moveTo>
                  <a:cubicBezTo>
                    <a:pt x="150125" y="333289"/>
                    <a:pt x="300251" y="150182"/>
                    <a:pt x="423081" y="66021"/>
                  </a:cubicBezTo>
                  <a:cubicBezTo>
                    <a:pt x="545911" y="-18140"/>
                    <a:pt x="641445" y="-3355"/>
                    <a:pt x="736979" y="11430"/>
                  </a:cubicBezTo>
                </a:path>
              </a:pathLst>
            </a:custGeom>
            <a:noFill/>
            <a:ln w="9525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EB26CF88-FE01-B049-BA8A-C6A2097E8DF3}"/>
              </a:ext>
            </a:extLst>
          </p:cNvPr>
          <p:cNvGrpSpPr/>
          <p:nvPr/>
        </p:nvGrpSpPr>
        <p:grpSpPr>
          <a:xfrm>
            <a:off x="1331498" y="609600"/>
            <a:ext cx="1529280" cy="3053622"/>
            <a:chOff x="1331498" y="851404"/>
            <a:chExt cx="1529280" cy="3053622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A6FFBE5A-B6C4-3F46-B160-9E52CD9D0C03}"/>
                </a:ext>
              </a:extLst>
            </p:cNvPr>
            <p:cNvSpPr/>
            <p:nvPr/>
          </p:nvSpPr>
          <p:spPr>
            <a:xfrm>
              <a:off x="1331498" y="3443361"/>
              <a:ext cx="942183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just" eaLnBrk="0" hangingPunct="0">
                <a:spcBef>
                  <a:spcPct val="20000"/>
                </a:spcBef>
              </a:pPr>
              <a:r>
                <a:rPr lang="en-US" sz="2400" b="0" kern="0" dirty="0"/>
                <a:t>…</a:t>
              </a:r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10FC886E-5D4F-A74E-B0FD-40FFE43C05B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02590" y="851404"/>
              <a:ext cx="912251" cy="641617"/>
            </a:xfrm>
            <a:prstGeom prst="rect">
              <a:avLst/>
            </a:prstGeom>
          </p:spPr>
        </p:pic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99931350-B230-7D46-B933-47589083FF88}"/>
                </a:ext>
              </a:extLst>
            </p:cNvPr>
            <p:cNvSpPr/>
            <p:nvPr/>
          </p:nvSpPr>
          <p:spPr>
            <a:xfrm>
              <a:off x="1650190" y="903068"/>
              <a:ext cx="1210588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kern="0" dirty="0" err="1">
                  <a:solidFill>
                    <a:srgbClr val="99CC00"/>
                  </a:solidFill>
                </a:rPr>
                <a:t>studyX</a:t>
              </a:r>
              <a:endParaRPr lang="en-US" dirty="0">
                <a:solidFill>
                  <a:srgbClr val="99CC00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572FEAD4-8A27-2B42-B6AE-DB6FE7B4E2B0}"/>
                </a:ext>
              </a:extLst>
            </p:cNvPr>
            <p:cNvSpPr/>
            <p:nvPr/>
          </p:nvSpPr>
          <p:spPr>
            <a:xfrm>
              <a:off x="1767560" y="1425496"/>
              <a:ext cx="942183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just" eaLnBrk="0" hangingPunct="0">
                <a:spcBef>
                  <a:spcPct val="20000"/>
                </a:spcBef>
              </a:pPr>
              <a:r>
                <a:rPr lang="en-US" sz="2400" b="0" kern="0" dirty="0"/>
                <a:t>t=0.9</a:t>
              </a:r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78ABBE4C-9478-F440-BC45-8DEA127A4501}"/>
                </a:ext>
              </a:extLst>
            </p:cNvPr>
            <p:cNvSpPr/>
            <p:nvPr/>
          </p:nvSpPr>
          <p:spPr bwMode="auto">
            <a:xfrm rot="14233200">
              <a:off x="2100757" y="2296980"/>
              <a:ext cx="958755" cy="193929"/>
            </a:xfrm>
            <a:custGeom>
              <a:avLst/>
              <a:gdLst>
                <a:gd name="connsiteX0" fmla="*/ 0 w 736979"/>
                <a:gd name="connsiteY0" fmla="*/ 516397 h 516397"/>
                <a:gd name="connsiteX1" fmla="*/ 423081 w 736979"/>
                <a:gd name="connsiteY1" fmla="*/ 66021 h 516397"/>
                <a:gd name="connsiteX2" fmla="*/ 736979 w 736979"/>
                <a:gd name="connsiteY2" fmla="*/ 11430 h 516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36979" h="516397">
                  <a:moveTo>
                    <a:pt x="0" y="516397"/>
                  </a:moveTo>
                  <a:cubicBezTo>
                    <a:pt x="150125" y="333289"/>
                    <a:pt x="300251" y="150182"/>
                    <a:pt x="423081" y="66021"/>
                  </a:cubicBezTo>
                  <a:cubicBezTo>
                    <a:pt x="545911" y="-18140"/>
                    <a:pt x="641445" y="-3355"/>
                    <a:pt x="736979" y="11430"/>
                  </a:cubicBezTo>
                </a:path>
              </a:pathLst>
            </a:custGeom>
            <a:noFill/>
            <a:ln w="9525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E3E4F4FF-2712-2D47-8111-617592704F28}"/>
              </a:ext>
            </a:extLst>
          </p:cNvPr>
          <p:cNvSpPr/>
          <p:nvPr/>
        </p:nvSpPr>
        <p:spPr>
          <a:xfrm>
            <a:off x="848086" y="5875984"/>
            <a:ext cx="7467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 eaLnBrk="0" hangingPunct="0">
              <a:spcBef>
                <a:spcPct val="20000"/>
              </a:spcBef>
            </a:pPr>
            <a:r>
              <a:rPr lang="en-US" sz="2400" b="0" kern="0" dirty="0"/>
              <a:t>now let’s take all these possible values and …</a:t>
            </a:r>
          </a:p>
        </p:txBody>
      </p:sp>
    </p:spTree>
    <p:extLst>
      <p:ext uri="{BB962C8B-B14F-4D97-AF65-F5344CB8AC3E}">
        <p14:creationId xmlns:p14="http://schemas.microsoft.com/office/powerpoint/2010/main" val="1909277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4EF7546-DCCB-A74F-85A7-83383A28A1D0}"/>
              </a:ext>
            </a:extLst>
          </p:cNvPr>
          <p:cNvSpPr/>
          <p:nvPr/>
        </p:nvSpPr>
        <p:spPr>
          <a:xfrm>
            <a:off x="437036" y="5398982"/>
            <a:ext cx="824976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b="0" dirty="0">
                <a:solidFill>
                  <a:srgbClr val="333333"/>
                </a:solidFill>
                <a:latin typeface="Helvetica Neue" panose="02000503000000020004" pitchFamily="2" charset="0"/>
              </a:rPr>
              <a:t>… plot a distribution of them </a:t>
            </a:r>
          </a:p>
          <a:p>
            <a:endParaRPr lang="en-GB" sz="2400" b="0" dirty="0">
              <a:solidFill>
                <a:srgbClr val="333333"/>
              </a:solidFill>
              <a:latin typeface="Helvetica Neue" panose="02000503000000020004" pitchFamily="2" charset="0"/>
            </a:endParaRPr>
          </a:p>
          <a:p>
            <a:r>
              <a:rPr lang="en-GB" sz="2400" b="0" dirty="0">
                <a:solidFill>
                  <a:srgbClr val="333333"/>
                </a:solidFill>
                <a:latin typeface="Helvetica Neue" panose="02000503000000020004" pitchFamily="2" charset="0"/>
              </a:rPr>
              <a:t>this type of distribution is a </a:t>
            </a:r>
            <a:r>
              <a:rPr lang="en-GB" sz="2400" dirty="0">
                <a:solidFill>
                  <a:srgbClr val="99CC00"/>
                </a:solidFill>
                <a:latin typeface="Helvetica Neue" panose="02000503000000020004" pitchFamily="2" charset="0"/>
              </a:rPr>
              <a:t>sampling distribution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A2F8F3E-9434-034D-959F-104C8B15CF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0718" y="26158"/>
            <a:ext cx="6502400" cy="48768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18B3FF4-7F68-F048-A6C8-F81B30A405F7}"/>
              </a:ext>
            </a:extLst>
          </p:cNvPr>
          <p:cNvSpPr/>
          <p:nvPr/>
        </p:nvSpPr>
        <p:spPr>
          <a:xfrm>
            <a:off x="4201082" y="4595181"/>
            <a:ext cx="72167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0" kern="0" dirty="0"/>
              <a:t>t-value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7382627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AF460E1-6ADA-AA48-9B8C-2FF1CF38E07D}"/>
              </a:ext>
            </a:extLst>
          </p:cNvPr>
          <p:cNvSpPr/>
          <p:nvPr/>
        </p:nvSpPr>
        <p:spPr>
          <a:xfrm>
            <a:off x="381000" y="1447800"/>
            <a:ext cx="815340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 eaLnBrk="0" hangingPunct="0">
              <a:spcBef>
                <a:spcPct val="20000"/>
              </a:spcBef>
            </a:pPr>
            <a:r>
              <a:rPr lang="en-US" sz="2400" b="0" kern="0" dirty="0"/>
              <a:t>fortunately, the properties of t-distributions are well understood in statistics, so we can plot them without having to collect many samples! </a:t>
            </a:r>
          </a:p>
          <a:p>
            <a:pPr lvl="0" algn="just" eaLnBrk="0" hangingPunct="0">
              <a:spcBef>
                <a:spcPct val="20000"/>
              </a:spcBef>
            </a:pPr>
            <a:endParaRPr lang="en-US" sz="2400" b="0" kern="0" dirty="0"/>
          </a:p>
          <a:p>
            <a:pPr lvl="0" algn="just" eaLnBrk="0" hangingPunct="0">
              <a:spcBef>
                <a:spcPct val="20000"/>
              </a:spcBef>
            </a:pPr>
            <a:r>
              <a:rPr lang="en-US" sz="2400" b="0" kern="0" dirty="0"/>
              <a:t>a specific t-distribution is defined by its </a:t>
            </a:r>
            <a:r>
              <a:rPr lang="en-US" sz="2400" kern="0" dirty="0">
                <a:solidFill>
                  <a:srgbClr val="99CC00"/>
                </a:solidFill>
              </a:rPr>
              <a:t>degrees of freedom </a:t>
            </a:r>
            <a:r>
              <a:rPr lang="en-US" sz="2400" b="0" kern="0" dirty="0"/>
              <a:t>(DF), a value closely related to sample size (here n-1) </a:t>
            </a:r>
          </a:p>
          <a:p>
            <a:pPr lvl="0" algn="just" eaLnBrk="0" hangingPunct="0">
              <a:spcBef>
                <a:spcPct val="20000"/>
              </a:spcBef>
            </a:pPr>
            <a:endParaRPr lang="en-US" sz="2400" b="0" kern="0" dirty="0"/>
          </a:p>
          <a:p>
            <a:pPr lvl="0" algn="just" eaLnBrk="0" hangingPunct="0">
              <a:spcBef>
                <a:spcPct val="20000"/>
              </a:spcBef>
            </a:pPr>
            <a:r>
              <a:rPr lang="en-US" sz="2400" b="0" kern="0" dirty="0"/>
              <a:t>different t-distributions exist for every sample size</a:t>
            </a:r>
          </a:p>
          <a:p>
            <a:pPr lvl="0" algn="just" eaLnBrk="0" hangingPunct="0">
              <a:spcBef>
                <a:spcPct val="20000"/>
              </a:spcBef>
            </a:pPr>
            <a:endParaRPr lang="en-US" sz="2400" b="0" kern="0" dirty="0"/>
          </a:p>
        </p:txBody>
      </p:sp>
    </p:spTree>
    <p:extLst>
      <p:ext uri="{BB962C8B-B14F-4D97-AF65-F5344CB8AC3E}">
        <p14:creationId xmlns:p14="http://schemas.microsoft.com/office/powerpoint/2010/main" val="17663465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A1E89D2-1223-E44D-87FD-7D02389654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953"/>
          <a:stretch/>
        </p:blipFill>
        <p:spPr>
          <a:xfrm>
            <a:off x="1447800" y="609600"/>
            <a:ext cx="5704765" cy="536519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19385E8-0B3E-D941-9FD2-CD91311731DC}"/>
              </a:ext>
            </a:extLst>
          </p:cNvPr>
          <p:cNvSpPr/>
          <p:nvPr/>
        </p:nvSpPr>
        <p:spPr>
          <a:xfrm>
            <a:off x="4114800" y="5181600"/>
            <a:ext cx="72167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0" kern="0" dirty="0"/>
              <a:t>t-value</a:t>
            </a:r>
            <a:endParaRPr lang="en-US" sz="1400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EAEBEC7-C5A6-1B4E-A286-F5C228135055}"/>
              </a:ext>
            </a:extLst>
          </p:cNvPr>
          <p:cNvCxnSpPr>
            <a:cxnSpLocks/>
          </p:cNvCxnSpPr>
          <p:nvPr/>
        </p:nvCxnSpPr>
        <p:spPr bwMode="auto">
          <a:xfrm>
            <a:off x="2022893" y="5502421"/>
            <a:ext cx="4758907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8AA6266-6A58-DA44-BD3E-162BE8E1C69B}"/>
              </a:ext>
            </a:extLst>
          </p:cNvPr>
          <p:cNvCxnSpPr>
            <a:cxnSpLocks/>
          </p:cNvCxnSpPr>
          <p:nvPr/>
        </p:nvCxnSpPr>
        <p:spPr bwMode="auto">
          <a:xfrm flipV="1">
            <a:off x="2133600" y="1295400"/>
            <a:ext cx="0" cy="431772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24180680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AF460E1-6ADA-AA48-9B8C-2FF1CF38E07D}"/>
              </a:ext>
            </a:extLst>
          </p:cNvPr>
          <p:cNvSpPr/>
          <p:nvPr/>
        </p:nvSpPr>
        <p:spPr>
          <a:xfrm>
            <a:off x="381000" y="2514600"/>
            <a:ext cx="81534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 eaLnBrk="0" hangingPunct="0">
              <a:spcBef>
                <a:spcPct val="20000"/>
              </a:spcBef>
            </a:pPr>
            <a:r>
              <a:rPr lang="en-GB" sz="2400" b="0" dirty="0"/>
              <a:t>t-distributions assume that you draw repeated random samples from a population where the null hypothesis is true. You place the t-value from your study in the t-distribution to determine how consistent your results are with the null hypothesis.</a:t>
            </a:r>
            <a:endParaRPr lang="en-US" sz="2400" b="0" kern="0" dirty="0"/>
          </a:p>
        </p:txBody>
      </p:sp>
    </p:spTree>
    <p:extLst>
      <p:ext uri="{BB962C8B-B14F-4D97-AF65-F5344CB8AC3E}">
        <p14:creationId xmlns:p14="http://schemas.microsoft.com/office/powerpoint/2010/main" val="13229781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AF636E5-E49B-2745-81D2-53F2B9E54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304800"/>
            <a:ext cx="7251700" cy="4826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8207E87-81AD-4248-AE3E-8531949C5428}"/>
              </a:ext>
            </a:extLst>
          </p:cNvPr>
          <p:cNvSpPr/>
          <p:nvPr/>
        </p:nvSpPr>
        <p:spPr>
          <a:xfrm>
            <a:off x="685800" y="5243035"/>
            <a:ext cx="81534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b="0" dirty="0">
                <a:solidFill>
                  <a:srgbClr val="333333"/>
                </a:solidFill>
                <a:latin typeface="Helvetica Neue" panose="02000503000000020004" pitchFamily="2" charset="0"/>
              </a:rPr>
              <a:t>e.g. here a t-distribution (DF =20 which means a sample size of 21). It plots the probability density function (PDF), which describes the likelihood of each t-value.</a:t>
            </a:r>
            <a:endParaRPr lang="en-US" sz="2400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90543BD-EBB1-E84A-B734-B7E60C69DDE0}"/>
              </a:ext>
            </a:extLst>
          </p:cNvPr>
          <p:cNvGrpSpPr/>
          <p:nvPr/>
        </p:nvGrpSpPr>
        <p:grpSpPr>
          <a:xfrm>
            <a:off x="2057400" y="1648361"/>
            <a:ext cx="4191000" cy="2390239"/>
            <a:chOff x="2057400" y="1648361"/>
            <a:chExt cx="4191000" cy="2390239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C68DB932-F1AC-4F4F-ACE2-479BE898161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419600" y="2514600"/>
              <a:ext cx="1828800" cy="1524000"/>
            </a:xfrm>
            <a:prstGeom prst="straightConnector1">
              <a:avLst/>
            </a:prstGeom>
            <a:solidFill>
              <a:schemeClr val="accent1"/>
            </a:solidFill>
            <a:ln w="63500" cap="flat" cmpd="sng" algn="ctr">
              <a:solidFill>
                <a:srgbClr val="99CC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42C2519-EBB6-9841-85F8-16CA7CCD9B1F}"/>
                </a:ext>
              </a:extLst>
            </p:cNvPr>
            <p:cNvSpPr/>
            <p:nvPr/>
          </p:nvSpPr>
          <p:spPr>
            <a:xfrm>
              <a:off x="2057400" y="1648361"/>
              <a:ext cx="2895600" cy="1323439"/>
            </a:xfrm>
            <a:prstGeom prst="rect">
              <a:avLst/>
            </a:prstGeom>
            <a:solidFill>
              <a:schemeClr val="bg1"/>
            </a:solidFill>
            <a:ln w="63500">
              <a:solidFill>
                <a:srgbClr val="99CC00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GB" sz="2000" b="0" dirty="0">
                  <a:solidFill>
                    <a:srgbClr val="333333"/>
                  </a:solidFill>
                  <a:latin typeface="Helvetica Neue" panose="02000503000000020004" pitchFamily="2" charset="0"/>
                </a:rPr>
                <a:t>imagine a t-value of 2 </a:t>
              </a:r>
            </a:p>
            <a:p>
              <a:endParaRPr lang="en-GB" sz="2000" b="0" dirty="0">
                <a:solidFill>
                  <a:srgbClr val="333333"/>
                </a:solidFill>
                <a:latin typeface="Helvetica Neue" panose="02000503000000020004" pitchFamily="2" charset="0"/>
              </a:endParaRPr>
            </a:p>
            <a:p>
              <a:r>
                <a:rPr lang="en-GB" sz="2000" b="0" dirty="0">
                  <a:solidFill>
                    <a:srgbClr val="333333"/>
                  </a:solidFill>
                  <a:latin typeface="Helvetica Neue" panose="02000503000000020004" pitchFamily="2" charset="0"/>
                </a:rPr>
                <a:t>seems unusual but  </a:t>
              </a:r>
              <a:r>
                <a:rPr lang="en-GB" sz="2000" b="0" i="1" dirty="0">
                  <a:solidFill>
                    <a:srgbClr val="333333"/>
                  </a:solidFill>
                  <a:latin typeface="Helvetica Neue" panose="02000503000000020004" pitchFamily="2" charset="0"/>
                </a:rPr>
                <a:t>how </a:t>
              </a:r>
              <a:r>
                <a:rPr lang="en-GB" sz="2000" b="0" dirty="0">
                  <a:solidFill>
                    <a:srgbClr val="333333"/>
                  </a:solidFill>
                  <a:latin typeface="Helvetica Neue" panose="02000503000000020004" pitchFamily="2" charset="0"/>
                </a:rPr>
                <a:t> exactly unusual?</a:t>
              </a:r>
              <a:endParaRPr 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1963908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4D83EE1-30E3-2E49-B20F-2D3ED94008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304800"/>
            <a:ext cx="7226300" cy="48006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D5CA855-B452-2440-9055-C37AB2E6FBEA}"/>
              </a:ext>
            </a:extLst>
          </p:cNvPr>
          <p:cNvSpPr/>
          <p:nvPr/>
        </p:nvSpPr>
        <p:spPr>
          <a:xfrm>
            <a:off x="685800" y="5243035"/>
            <a:ext cx="81534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b="0" dirty="0"/>
              <a:t>shade the area of the curve with t-values &gt;2 and &lt;-2</a:t>
            </a:r>
          </a:p>
          <a:p>
            <a:endParaRPr lang="en-GB" sz="2400" b="0" dirty="0"/>
          </a:p>
          <a:p>
            <a:r>
              <a:rPr lang="en-GB" sz="2400" b="0" dirty="0"/>
              <a:t>each regions has a probability of 0.02963, which sums to a total probability of 0.05926 </a:t>
            </a:r>
            <a:endParaRPr lang="en-US" sz="24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25FF275-8DA4-704D-9EF9-556A9BA341CC}"/>
              </a:ext>
            </a:extLst>
          </p:cNvPr>
          <p:cNvSpPr/>
          <p:nvPr/>
        </p:nvSpPr>
        <p:spPr>
          <a:xfrm>
            <a:off x="4267200" y="6322367"/>
            <a:ext cx="32928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>
                <a:solidFill>
                  <a:srgbClr val="99CC00"/>
                </a:solidFill>
              </a:rPr>
              <a:t> … this is our </a:t>
            </a:r>
            <a:r>
              <a:rPr lang="en-GB" sz="2400" dirty="0" err="1">
                <a:solidFill>
                  <a:srgbClr val="99CC00"/>
                </a:solidFill>
              </a:rPr>
              <a:t>pvalue</a:t>
            </a:r>
            <a:r>
              <a:rPr lang="en-GB" sz="2400" dirty="0">
                <a:solidFill>
                  <a:srgbClr val="99CC00"/>
                </a:solidFill>
              </a:rPr>
              <a:t>!</a:t>
            </a:r>
            <a:endParaRPr lang="en-US" dirty="0">
              <a:solidFill>
                <a:srgbClr val="99CC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3565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754CBDE-6414-664E-B0E6-A0253D3BF9C3}"/>
              </a:ext>
            </a:extLst>
          </p:cNvPr>
          <p:cNvSpPr txBox="1">
            <a:spLocks/>
          </p:cNvSpPr>
          <p:nvPr/>
        </p:nvSpPr>
        <p:spPr bwMode="auto">
          <a:xfrm>
            <a:off x="457200" y="1295400"/>
            <a:ext cx="8153400" cy="586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dirty="0">
                <a:latin typeface="Arial" charset="0"/>
                <a:cs typeface="Arial" charset="0"/>
              </a:rPr>
              <a:t>today::</a:t>
            </a:r>
          </a:p>
          <a:p>
            <a:endParaRPr lang="en-US" b="0" dirty="0">
              <a:latin typeface="Arial" charset="0"/>
              <a:cs typeface="Arial" charset="0"/>
            </a:endParaRPr>
          </a:p>
          <a:p>
            <a:r>
              <a:rPr lang="en-US" b="0" dirty="0">
                <a:latin typeface="Arial" charset="0"/>
                <a:cs typeface="Arial" charset="0"/>
              </a:rPr>
              <a:t>look more into the math behind t-test and </a:t>
            </a:r>
            <a:r>
              <a:rPr lang="en-US" b="0" dirty="0" err="1">
                <a:latin typeface="Arial" charset="0"/>
                <a:cs typeface="Arial" charset="0"/>
              </a:rPr>
              <a:t>anova</a:t>
            </a:r>
            <a:endParaRPr lang="en-US" dirty="0">
              <a:solidFill>
                <a:srgbClr val="99CC00"/>
              </a:solidFill>
              <a:latin typeface="Arial" charset="0"/>
              <a:cs typeface="Arial" charset="0"/>
            </a:endParaRPr>
          </a:p>
          <a:p>
            <a:r>
              <a:rPr lang="en-US" dirty="0">
                <a:solidFill>
                  <a:srgbClr val="99CC00"/>
                </a:solidFill>
                <a:latin typeface="Arial" charset="0"/>
                <a:cs typeface="Arial" charset="0"/>
              </a:rPr>
              <a:t> </a:t>
            </a:r>
            <a:endParaRPr lang="en-US" b="0" dirty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81925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F6BD4D9-96A6-6E4E-9B70-66126F52BA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680"/>
          <a:stretch/>
        </p:blipFill>
        <p:spPr>
          <a:xfrm>
            <a:off x="2946400" y="76200"/>
            <a:ext cx="5740400" cy="3756967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47217BD9-47A2-C04D-A4A2-51E6860F242D}"/>
              </a:ext>
            </a:extLst>
          </p:cNvPr>
          <p:cNvSpPr txBox="1">
            <a:spLocks/>
          </p:cNvSpPr>
          <p:nvPr/>
        </p:nvSpPr>
        <p:spPr bwMode="auto">
          <a:xfrm>
            <a:off x="0" y="4343400"/>
            <a:ext cx="9144000" cy="1803765"/>
          </a:xfrm>
          <a:prstGeom prst="rect">
            <a:avLst/>
          </a:prstGeom>
          <a:solidFill>
            <a:schemeClr val="tx1">
              <a:alpha val="5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46800" bIns="93600" anchor="b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3600" b="0" dirty="0">
                <a:solidFill>
                  <a:schemeClr val="bg1"/>
                </a:solidFill>
              </a:rPr>
              <a:t>it also does explain </a:t>
            </a:r>
            <a:r>
              <a:rPr lang="en-US" sz="3600" dirty="0">
                <a:solidFill>
                  <a:srgbClr val="99CC00"/>
                </a:solidFill>
              </a:rPr>
              <a:t>one-tail vs. two tails </a:t>
            </a:r>
            <a:r>
              <a:rPr lang="en-US" sz="3600" b="0" dirty="0">
                <a:solidFill>
                  <a:schemeClr val="bg1"/>
                </a:solidFill>
              </a:rPr>
              <a:t>t-tests: one-tail only case about t=2 (not -2 or oppositely), so multiply </a:t>
            </a:r>
            <a:r>
              <a:rPr lang="en-US" sz="3600" b="0" dirty="0" err="1">
                <a:solidFill>
                  <a:schemeClr val="bg1"/>
                </a:solidFill>
              </a:rPr>
              <a:t>pvalue</a:t>
            </a:r>
            <a:r>
              <a:rPr lang="en-US" sz="3600" b="0" dirty="0">
                <a:solidFill>
                  <a:schemeClr val="bg1"/>
                </a:solidFill>
              </a:rPr>
              <a:t> by two.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2C8EE8E-42BC-C34F-8DB2-F517B801815C}"/>
              </a:ext>
            </a:extLst>
          </p:cNvPr>
          <p:cNvSpPr/>
          <p:nvPr/>
        </p:nvSpPr>
        <p:spPr>
          <a:xfrm>
            <a:off x="3101289" y="2753740"/>
            <a:ext cx="13147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0" dirty="0">
                <a:solidFill>
                  <a:srgbClr val="000000"/>
                </a:solidFill>
              </a:rPr>
              <a:t>two-tails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FB17966-B292-1948-A1C8-ECFC1E559CDC}"/>
              </a:ext>
            </a:extLst>
          </p:cNvPr>
          <p:cNvSpPr/>
          <p:nvPr/>
        </p:nvSpPr>
        <p:spPr>
          <a:xfrm>
            <a:off x="3109310" y="1066800"/>
            <a:ext cx="119616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0" dirty="0">
                <a:solidFill>
                  <a:srgbClr val="000000"/>
                </a:solidFill>
              </a:rPr>
              <a:t>one-tail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5ADA5D2F-2A9E-4D46-945B-0F7492EC603D}"/>
                  </a:ext>
                </a:extLst>
              </p:cNvPr>
              <p:cNvSpPr/>
              <p:nvPr/>
            </p:nvSpPr>
            <p:spPr>
              <a:xfrm>
                <a:off x="214747" y="1763139"/>
                <a:ext cx="2866489" cy="1354986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500" i="1" kern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US" sz="3500" i="1" kern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= </m:t>
                      </m:r>
                      <m:f>
                        <m:fPr>
                          <m:ctrlPr>
                            <a:rPr lang="en-US" sz="3500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bar>
                            <m:barPr>
                              <m:pos m:val="top"/>
                              <m:ctrlPr>
                                <a:rPr lang="en-US" sz="3500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US" sz="3500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sz="3500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e>
                          </m:bar>
                          <m:r>
                            <a:rPr lang="en-US" sz="3500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bar>
                            <m:barPr>
                              <m:pos m:val="top"/>
                              <m:ctrlPr>
                                <a:rPr lang="en-US" sz="3500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US" sz="3500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sz="3500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e>
                          </m:bar>
                        </m:num>
                        <m:den>
                          <m:r>
                            <a:rPr lang="en-US" sz="3500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</m:t>
                          </m:r>
                          <m:r>
                            <a:rPr lang="en-US" sz="3500" b="1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/</m:t>
                          </m:r>
                          <m:rad>
                            <m:radPr>
                              <m:degHide m:val="on"/>
                              <m:ctrlPr>
                                <a:rPr lang="en-US" sz="3500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3500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𝒏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sz="35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5ADA5D2F-2A9E-4D46-945B-0F7492EC60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747" y="1763139"/>
                <a:ext cx="2866489" cy="1354986"/>
              </a:xfrm>
              <a:prstGeom prst="rect">
                <a:avLst/>
              </a:prstGeom>
              <a:blipFill>
                <a:blip r:embed="rId3"/>
                <a:stretch>
                  <a:fillRect b="-10185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431014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62460EBC-E59D-DB4B-905B-F93D40F012F8}"/>
                  </a:ext>
                </a:extLst>
              </p:cNvPr>
              <p:cNvSpPr/>
              <p:nvPr/>
            </p:nvSpPr>
            <p:spPr>
              <a:xfrm>
                <a:off x="2114551" y="2667000"/>
                <a:ext cx="4020651" cy="18960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5000" i="1" kern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US" sz="5000" i="1" kern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= </m:t>
                      </m:r>
                      <m:f>
                        <m:fPr>
                          <m:ctrlPr>
                            <a:rPr lang="en-US" sz="5000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bar>
                            <m:barPr>
                              <m:pos m:val="top"/>
                              <m:ctrlPr>
                                <a:rPr lang="en-US" sz="5000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US" sz="5000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sz="5000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e>
                          </m:bar>
                          <m:r>
                            <a:rPr lang="en-US" sz="5000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bar>
                            <m:barPr>
                              <m:pos m:val="top"/>
                              <m:ctrlPr>
                                <a:rPr lang="en-US" sz="5000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US" sz="5000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sz="5000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e>
                          </m:bar>
                        </m:num>
                        <m:den>
                          <m:r>
                            <a:rPr lang="en-US" sz="5000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</m:t>
                          </m:r>
                          <m:r>
                            <a:rPr lang="en-US" sz="5000" b="1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/</m:t>
                          </m:r>
                          <m:rad>
                            <m:radPr>
                              <m:degHide m:val="on"/>
                              <m:ctrlPr>
                                <a:rPr lang="en-US" sz="5000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5000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𝒏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62460EBC-E59D-DB4B-905B-F93D40F012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4551" y="2667000"/>
                <a:ext cx="4020651" cy="1896032"/>
              </a:xfrm>
              <a:prstGeom prst="rect">
                <a:avLst/>
              </a:prstGeom>
              <a:blipFill>
                <a:blip r:embed="rId2"/>
                <a:stretch>
                  <a:fillRect r="-315" b="-1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CAAD8EF-C760-9940-80A6-6D6878D8BD1F}"/>
              </a:ext>
            </a:extLst>
          </p:cNvPr>
          <p:cNvSpPr/>
          <p:nvPr/>
        </p:nvSpPr>
        <p:spPr bwMode="auto">
          <a:xfrm>
            <a:off x="3581400" y="2667000"/>
            <a:ext cx="2553801" cy="878134"/>
          </a:xfrm>
          <a:prstGeom prst="roundRect">
            <a:avLst/>
          </a:prstGeom>
          <a:noFill/>
          <a:ln w="635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97A0C67E-5EDF-BC4C-8967-FA78E54C9588}"/>
              </a:ext>
            </a:extLst>
          </p:cNvPr>
          <p:cNvSpPr txBox="1">
            <a:spLocks/>
          </p:cNvSpPr>
          <p:nvPr/>
        </p:nvSpPr>
        <p:spPr bwMode="auto">
          <a:xfrm>
            <a:off x="4585035" y="1235872"/>
            <a:ext cx="4406565" cy="15931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0" dirty="0">
                <a:latin typeface="Arial" charset="0"/>
                <a:cs typeface="Arial" charset="0"/>
              </a:rPr>
              <a:t>1. difference not large enough</a:t>
            </a:r>
          </a:p>
          <a:p>
            <a:pPr algn="ctr"/>
            <a:r>
              <a:rPr lang="en-US" b="0" dirty="0">
                <a:solidFill>
                  <a:srgbClr val="99CC00"/>
                </a:solidFill>
                <a:latin typeface="Arial" charset="0"/>
                <a:cs typeface="Arial" charset="0"/>
              </a:rPr>
              <a:t>(what you are searching for, your signal is weak)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500D6DF-1998-EC44-9834-C75F4CC37618}"/>
              </a:ext>
            </a:extLst>
          </p:cNvPr>
          <p:cNvSpPr/>
          <p:nvPr/>
        </p:nvSpPr>
        <p:spPr>
          <a:xfrm>
            <a:off x="609600" y="518787"/>
            <a:ext cx="73914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b="0" dirty="0">
                <a:solidFill>
                  <a:srgbClr val="000000"/>
                </a:solidFill>
              </a:rPr>
              <a:t>at this point you understand more the </a:t>
            </a:r>
            <a:r>
              <a:rPr lang="en-GB" sz="2400" dirty="0">
                <a:solidFill>
                  <a:srgbClr val="99CC00"/>
                </a:solidFill>
              </a:rPr>
              <a:t>three reasons </a:t>
            </a:r>
            <a:r>
              <a:rPr lang="en-GB" sz="2400" b="0" dirty="0">
                <a:solidFill>
                  <a:srgbClr val="000000"/>
                </a:solidFill>
              </a:rPr>
              <a:t>of a low </a:t>
            </a:r>
            <a:r>
              <a:rPr lang="en-GB" sz="2400" b="0" dirty="0" err="1">
                <a:solidFill>
                  <a:srgbClr val="000000"/>
                </a:solidFill>
              </a:rPr>
              <a:t>p_value</a:t>
            </a:r>
            <a:r>
              <a:rPr lang="en-GB" sz="2400" b="0" dirty="0">
                <a:solidFill>
                  <a:srgbClr val="000000"/>
                </a:solidFill>
              </a:rPr>
              <a:t> (or </a:t>
            </a:r>
            <a:r>
              <a:rPr lang="en-GB" sz="2400" b="0" dirty="0" err="1">
                <a:solidFill>
                  <a:srgbClr val="000000"/>
                </a:solidFill>
              </a:rPr>
              <a:t>t_value</a:t>
            </a:r>
            <a:r>
              <a:rPr lang="en-GB" sz="2400" b="0" dirty="0">
                <a:solidFill>
                  <a:srgbClr val="000000"/>
                </a:solidFill>
              </a:rPr>
              <a:t>)</a:t>
            </a:r>
            <a:endParaRPr lang="en-US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62B7AF4-A675-8745-808B-B4527C0B3BA1}"/>
              </a:ext>
            </a:extLst>
          </p:cNvPr>
          <p:cNvSpPr/>
          <p:nvPr/>
        </p:nvSpPr>
        <p:spPr bwMode="auto">
          <a:xfrm>
            <a:off x="3962400" y="3886200"/>
            <a:ext cx="485274" cy="676832"/>
          </a:xfrm>
          <a:prstGeom prst="roundRect">
            <a:avLst/>
          </a:prstGeom>
          <a:noFill/>
          <a:ln w="635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4AA2FDD-88B3-EE40-A640-6E28DCC205C8}"/>
              </a:ext>
            </a:extLst>
          </p:cNvPr>
          <p:cNvSpPr txBox="1">
            <a:spLocks/>
          </p:cNvSpPr>
          <p:nvPr/>
        </p:nvSpPr>
        <p:spPr bwMode="auto">
          <a:xfrm>
            <a:off x="222860" y="4872994"/>
            <a:ext cx="3783381" cy="15931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0" dirty="0">
                <a:latin typeface="Arial" charset="0"/>
                <a:cs typeface="Arial" charset="0"/>
              </a:rPr>
              <a:t>2. too much noise</a:t>
            </a:r>
          </a:p>
          <a:p>
            <a:pPr algn="ctr"/>
            <a:r>
              <a:rPr lang="en-US" b="0" dirty="0">
                <a:solidFill>
                  <a:srgbClr val="99CC00"/>
                </a:solidFill>
                <a:latin typeface="Arial" charset="0"/>
                <a:cs typeface="Arial" charset="0"/>
              </a:rPr>
              <a:t>(could your experimental design introduce noise? Check it)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2EAD2838-2908-674B-81E0-AF935F76E856}"/>
              </a:ext>
            </a:extLst>
          </p:cNvPr>
          <p:cNvSpPr/>
          <p:nvPr/>
        </p:nvSpPr>
        <p:spPr bwMode="auto">
          <a:xfrm>
            <a:off x="5048801" y="3886200"/>
            <a:ext cx="485274" cy="676832"/>
          </a:xfrm>
          <a:prstGeom prst="roundRect">
            <a:avLst/>
          </a:prstGeom>
          <a:noFill/>
          <a:ln w="635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B5C084CC-418A-8748-AD8C-95861F4D51F0}"/>
              </a:ext>
            </a:extLst>
          </p:cNvPr>
          <p:cNvSpPr txBox="1">
            <a:spLocks/>
          </p:cNvSpPr>
          <p:nvPr/>
        </p:nvSpPr>
        <p:spPr bwMode="auto">
          <a:xfrm>
            <a:off x="5410200" y="4958359"/>
            <a:ext cx="3783381" cy="15931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0" dirty="0">
                <a:latin typeface="Arial" charset="0"/>
                <a:cs typeface="Arial" charset="0"/>
              </a:rPr>
              <a:t>3. not enough data</a:t>
            </a:r>
          </a:p>
          <a:p>
            <a:pPr algn="ctr"/>
            <a:r>
              <a:rPr lang="en-US" b="0" dirty="0">
                <a:solidFill>
                  <a:srgbClr val="99CC00"/>
                </a:solidFill>
                <a:latin typeface="Arial" charset="0"/>
                <a:cs typeface="Arial" charset="0"/>
              </a:rPr>
              <a:t>(run more participants, gather more trials)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F5A6AB6E-547E-A441-853D-5D7153741286}"/>
              </a:ext>
            </a:extLst>
          </p:cNvPr>
          <p:cNvSpPr/>
          <p:nvPr/>
        </p:nvSpPr>
        <p:spPr bwMode="auto">
          <a:xfrm>
            <a:off x="3825923" y="1524000"/>
            <a:ext cx="822278" cy="1134979"/>
          </a:xfrm>
          <a:custGeom>
            <a:avLst/>
            <a:gdLst>
              <a:gd name="connsiteX0" fmla="*/ 0 w 736979"/>
              <a:gd name="connsiteY0" fmla="*/ 516397 h 516397"/>
              <a:gd name="connsiteX1" fmla="*/ 423081 w 736979"/>
              <a:gd name="connsiteY1" fmla="*/ 66021 h 516397"/>
              <a:gd name="connsiteX2" fmla="*/ 736979 w 736979"/>
              <a:gd name="connsiteY2" fmla="*/ 11430 h 516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36979" h="516397">
                <a:moveTo>
                  <a:pt x="0" y="516397"/>
                </a:moveTo>
                <a:cubicBezTo>
                  <a:pt x="150125" y="333289"/>
                  <a:pt x="300251" y="150182"/>
                  <a:pt x="423081" y="66021"/>
                </a:cubicBezTo>
                <a:cubicBezTo>
                  <a:pt x="545911" y="-18140"/>
                  <a:pt x="641445" y="-3355"/>
                  <a:pt x="736979" y="11430"/>
                </a:cubicBezTo>
              </a:path>
            </a:pathLst>
          </a:custGeom>
          <a:noFill/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3119E48E-803A-AF48-B326-2A6134FDBC45}"/>
              </a:ext>
            </a:extLst>
          </p:cNvPr>
          <p:cNvSpPr/>
          <p:nvPr/>
        </p:nvSpPr>
        <p:spPr bwMode="auto">
          <a:xfrm rot="11700000">
            <a:off x="3356150" y="4437494"/>
            <a:ext cx="822278" cy="722967"/>
          </a:xfrm>
          <a:custGeom>
            <a:avLst/>
            <a:gdLst>
              <a:gd name="connsiteX0" fmla="*/ 0 w 736979"/>
              <a:gd name="connsiteY0" fmla="*/ 516397 h 516397"/>
              <a:gd name="connsiteX1" fmla="*/ 423081 w 736979"/>
              <a:gd name="connsiteY1" fmla="*/ 66021 h 516397"/>
              <a:gd name="connsiteX2" fmla="*/ 736979 w 736979"/>
              <a:gd name="connsiteY2" fmla="*/ 11430 h 516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36979" h="516397">
                <a:moveTo>
                  <a:pt x="0" y="516397"/>
                </a:moveTo>
                <a:cubicBezTo>
                  <a:pt x="150125" y="333289"/>
                  <a:pt x="300251" y="150182"/>
                  <a:pt x="423081" y="66021"/>
                </a:cubicBezTo>
                <a:cubicBezTo>
                  <a:pt x="545911" y="-18140"/>
                  <a:pt x="641445" y="-3355"/>
                  <a:pt x="736979" y="11430"/>
                </a:cubicBezTo>
              </a:path>
            </a:pathLst>
          </a:custGeom>
          <a:noFill/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F0E11C79-C4A4-154F-8B31-612C6462026B}"/>
              </a:ext>
            </a:extLst>
          </p:cNvPr>
          <p:cNvSpPr/>
          <p:nvPr/>
        </p:nvSpPr>
        <p:spPr bwMode="auto">
          <a:xfrm rot="11700000" flipH="1">
            <a:off x="5134949" y="4705947"/>
            <a:ext cx="798251" cy="512436"/>
          </a:xfrm>
          <a:custGeom>
            <a:avLst/>
            <a:gdLst>
              <a:gd name="connsiteX0" fmla="*/ 0 w 736979"/>
              <a:gd name="connsiteY0" fmla="*/ 516397 h 516397"/>
              <a:gd name="connsiteX1" fmla="*/ 423081 w 736979"/>
              <a:gd name="connsiteY1" fmla="*/ 66021 h 516397"/>
              <a:gd name="connsiteX2" fmla="*/ 736979 w 736979"/>
              <a:gd name="connsiteY2" fmla="*/ 11430 h 516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36979" h="516397">
                <a:moveTo>
                  <a:pt x="0" y="516397"/>
                </a:moveTo>
                <a:cubicBezTo>
                  <a:pt x="150125" y="333289"/>
                  <a:pt x="300251" y="150182"/>
                  <a:pt x="423081" y="66021"/>
                </a:cubicBezTo>
                <a:cubicBezTo>
                  <a:pt x="545911" y="-18140"/>
                  <a:pt x="641445" y="-3355"/>
                  <a:pt x="736979" y="11430"/>
                </a:cubicBezTo>
              </a:path>
            </a:pathLst>
          </a:custGeom>
          <a:noFill/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50147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CE1A592-384C-214F-96F3-8C20A5461944}"/>
              </a:ext>
            </a:extLst>
          </p:cNvPr>
          <p:cNvSpPr/>
          <p:nvPr/>
        </p:nvSpPr>
        <p:spPr>
          <a:xfrm>
            <a:off x="609600" y="3124200"/>
            <a:ext cx="7391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b="0" dirty="0">
                <a:solidFill>
                  <a:srgbClr val="000000"/>
                </a:solidFill>
              </a:rPr>
              <a:t>how much data is enough?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46676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F1E7B46-68E3-DA45-8D91-74DB33FB79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450" y="838200"/>
            <a:ext cx="7143750" cy="3810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3C43FFC-A426-3744-B7D7-ADF701CD8A8F}"/>
              </a:ext>
            </a:extLst>
          </p:cNvPr>
          <p:cNvSpPr/>
          <p:nvPr/>
        </p:nvSpPr>
        <p:spPr>
          <a:xfrm>
            <a:off x="838200" y="5036403"/>
            <a:ext cx="7620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b="0" dirty="0">
                <a:solidFill>
                  <a:srgbClr val="000000"/>
                </a:solidFill>
              </a:rPr>
              <a:t>the larger the sample size, the more t-distributions become a z-distribution (at around n=30), the less the area under the curve to reach a low </a:t>
            </a:r>
            <a:r>
              <a:rPr lang="en-GB" sz="2400" b="0" dirty="0" err="1">
                <a:solidFill>
                  <a:srgbClr val="000000"/>
                </a:solidFill>
              </a:rPr>
              <a:t>pvalue</a:t>
            </a:r>
            <a:r>
              <a:rPr lang="en-GB" sz="2400" b="0" dirty="0">
                <a:solidFill>
                  <a:srgbClr val="000000"/>
                </a:solidFill>
              </a:rPr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24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3ED8631-C97A-8F4C-A6E5-9FF6B77E5A37}"/>
              </a:ext>
            </a:extLst>
          </p:cNvPr>
          <p:cNvSpPr/>
          <p:nvPr/>
        </p:nvSpPr>
        <p:spPr>
          <a:xfrm>
            <a:off x="685800" y="5257800"/>
            <a:ext cx="7620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b="0" dirty="0">
                <a:solidFill>
                  <a:srgbClr val="000000"/>
                </a:solidFill>
              </a:rPr>
              <a:t>mean that more sample = back to using a Z-score (i.e. number of standard deviations from the mean on normal distribution)</a:t>
            </a:r>
            <a:endParaRPr lang="en-US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00ED2E25-8A99-C540-BAEC-8F2A6B7F1E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3400" y="821140"/>
            <a:ext cx="7772400" cy="392609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74D7007-6B0B-DC44-BB61-13402BB686B6}"/>
              </a:ext>
            </a:extLst>
          </p:cNvPr>
          <p:cNvSpPr/>
          <p:nvPr/>
        </p:nvSpPr>
        <p:spPr bwMode="auto">
          <a:xfrm>
            <a:off x="1143000" y="821140"/>
            <a:ext cx="2514600" cy="138866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9067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CE1A592-384C-214F-96F3-8C20A5461944}"/>
              </a:ext>
            </a:extLst>
          </p:cNvPr>
          <p:cNvSpPr/>
          <p:nvPr/>
        </p:nvSpPr>
        <p:spPr>
          <a:xfrm>
            <a:off x="609600" y="2743200"/>
            <a:ext cx="7391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b="0" dirty="0">
                <a:solidFill>
                  <a:srgbClr val="000000"/>
                </a:solidFill>
              </a:rPr>
              <a:t>so why using a t-test then?</a:t>
            </a:r>
          </a:p>
          <a:p>
            <a:endParaRPr lang="en-GB" sz="2400" b="0" dirty="0">
              <a:solidFill>
                <a:srgbClr val="000000"/>
              </a:solidFill>
            </a:endParaRPr>
          </a:p>
          <a:p>
            <a:r>
              <a:rPr lang="en-GB" sz="2400" b="0" dirty="0">
                <a:solidFill>
                  <a:srgbClr val="000000"/>
                </a:solidFill>
              </a:rPr>
              <a:t>well there are cases when we want to use less sample to speed up the evaluation</a:t>
            </a:r>
          </a:p>
          <a:p>
            <a:endParaRPr lang="en-GB" sz="2400" b="0" dirty="0">
              <a:solidFill>
                <a:srgbClr val="000000"/>
              </a:solidFill>
            </a:endParaRPr>
          </a:p>
          <a:p>
            <a:r>
              <a:rPr lang="en-GB" sz="2400" b="0" dirty="0">
                <a:solidFill>
                  <a:srgbClr val="000000"/>
                </a:solidFill>
              </a:rPr>
              <a:t>this was the case of </a:t>
            </a:r>
            <a:r>
              <a:rPr lang="en-GB" sz="2400" dirty="0">
                <a:solidFill>
                  <a:srgbClr val="99CC00"/>
                </a:solidFill>
              </a:rPr>
              <a:t>William Sealy </a:t>
            </a:r>
            <a:r>
              <a:rPr lang="en-GB" sz="2400" dirty="0" err="1">
                <a:solidFill>
                  <a:srgbClr val="99CC00"/>
                </a:solidFill>
              </a:rPr>
              <a:t>Gosset</a:t>
            </a:r>
            <a:r>
              <a:rPr lang="en-GB" sz="2400" dirty="0">
                <a:solidFill>
                  <a:srgbClr val="99CC00"/>
                </a:solidFill>
              </a:rPr>
              <a:t> </a:t>
            </a:r>
            <a:r>
              <a:rPr lang="en-GB" sz="2400" b="0" dirty="0">
                <a:solidFill>
                  <a:srgbClr val="000000"/>
                </a:solidFill>
              </a:rPr>
              <a:t>…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20544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DF8E4BB-1E66-FC48-A734-5A07CC7381D7}"/>
              </a:ext>
            </a:extLst>
          </p:cNvPr>
          <p:cNvSpPr/>
          <p:nvPr/>
        </p:nvSpPr>
        <p:spPr>
          <a:xfrm>
            <a:off x="4495800" y="5443534"/>
            <a:ext cx="4355432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eaLnBrk="0" hangingPunct="0">
              <a:spcBef>
                <a:spcPct val="20000"/>
              </a:spcBef>
            </a:pPr>
            <a:r>
              <a:rPr lang="en-US" sz="2000" b="0" dirty="0">
                <a:solidFill>
                  <a:schemeClr val="bg2"/>
                </a:solidFill>
              </a:rPr>
              <a:t>Where do t-</a:t>
            </a:r>
            <a:r>
              <a:rPr lang="en-US" sz="2000" b="0" dirty="0" err="1">
                <a:solidFill>
                  <a:schemeClr val="bg2"/>
                </a:solidFill>
              </a:rPr>
              <a:t>distrubitions</a:t>
            </a:r>
            <a:r>
              <a:rPr lang="en-US" sz="2000" b="0" dirty="0">
                <a:solidFill>
                  <a:schemeClr val="bg2"/>
                </a:solidFill>
              </a:rPr>
              <a:t> came from?</a:t>
            </a:r>
            <a:endParaRPr lang="en-US" sz="2000" b="0" kern="0" dirty="0">
              <a:solidFill>
                <a:schemeClr val="bg2"/>
              </a:solidFill>
            </a:endParaRPr>
          </a:p>
          <a:p>
            <a:pPr lvl="0" algn="ctr" eaLnBrk="0" hangingPunct="0">
              <a:spcBef>
                <a:spcPct val="20000"/>
              </a:spcBef>
            </a:pPr>
            <a:r>
              <a:rPr lang="en-US" sz="2000" b="0" kern="0" dirty="0">
                <a:solidFill>
                  <a:schemeClr val="bg2"/>
                </a:solidFill>
              </a:rPr>
              <a:t>https://</a:t>
            </a:r>
            <a:r>
              <a:rPr lang="en-US" sz="2000" b="0" kern="0" dirty="0" err="1">
                <a:solidFill>
                  <a:schemeClr val="bg2"/>
                </a:solidFill>
              </a:rPr>
              <a:t>www.youtube.com</a:t>
            </a:r>
            <a:r>
              <a:rPr lang="en-US" sz="2000" b="0" kern="0" dirty="0">
                <a:solidFill>
                  <a:schemeClr val="bg2"/>
                </a:solidFill>
              </a:rPr>
              <a:t>/</a:t>
            </a:r>
            <a:r>
              <a:rPr lang="en-US" sz="2000" b="0" kern="0" dirty="0" err="1">
                <a:solidFill>
                  <a:schemeClr val="bg2"/>
                </a:solidFill>
              </a:rPr>
              <a:t>watch?v</a:t>
            </a:r>
            <a:r>
              <a:rPr lang="en-US" sz="2000" b="0" kern="0" dirty="0">
                <a:solidFill>
                  <a:schemeClr val="bg2"/>
                </a:solidFill>
              </a:rPr>
              <a:t>=NvUDvmrd6fo&amp;feature=</a:t>
            </a:r>
            <a:r>
              <a:rPr lang="en-US" sz="2000" b="0" kern="0" dirty="0" err="1">
                <a:solidFill>
                  <a:schemeClr val="bg2"/>
                </a:solidFill>
              </a:rPr>
              <a:t>youtu.be</a:t>
            </a:r>
            <a:endParaRPr lang="en-US" sz="2000" b="0" kern="0" dirty="0">
              <a:solidFill>
                <a:schemeClr val="bg2"/>
              </a:solidFill>
            </a:endParaRPr>
          </a:p>
          <a:p>
            <a:pPr lvl="0" algn="ctr" eaLnBrk="0" hangingPunct="0">
              <a:spcBef>
                <a:spcPct val="20000"/>
              </a:spcBef>
            </a:pPr>
            <a:endParaRPr lang="en-US" sz="2000" b="0" kern="0" dirty="0">
              <a:solidFill>
                <a:schemeClr val="bg2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3610652-3CF9-B340-A980-76D5F63FE0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803" r="9376"/>
          <a:stretch/>
        </p:blipFill>
        <p:spPr>
          <a:xfrm>
            <a:off x="0" y="-16042"/>
            <a:ext cx="4267200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F6D18A9-AD45-8C48-B984-B93790356B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228600"/>
            <a:ext cx="1219200" cy="13716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0FB946F-D8BF-7449-9167-A71978BC921C}"/>
              </a:ext>
            </a:extLst>
          </p:cNvPr>
          <p:cNvSpPr/>
          <p:nvPr/>
        </p:nvSpPr>
        <p:spPr>
          <a:xfrm>
            <a:off x="4495800" y="228600"/>
            <a:ext cx="4343400" cy="50475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300" b="0" dirty="0">
                <a:solidFill>
                  <a:srgbClr val="000000"/>
                </a:solidFill>
              </a:rPr>
              <a:t>E</a:t>
            </a:r>
            <a:r>
              <a:rPr lang="en-GB" sz="2300" b="0" dirty="0"/>
              <a:t>mployee of </a:t>
            </a:r>
            <a:r>
              <a:rPr lang="en-GB" sz="2300" b="0" dirty="0" err="1"/>
              <a:t>Guiness</a:t>
            </a:r>
            <a:r>
              <a:rPr lang="en-GB" sz="2300" b="0" dirty="0"/>
              <a:t>, </a:t>
            </a:r>
            <a:r>
              <a:rPr lang="en-GB" sz="2300" b="0" dirty="0" err="1"/>
              <a:t>Gosset</a:t>
            </a:r>
            <a:r>
              <a:rPr lang="en-GB" sz="2300" b="0" dirty="0"/>
              <a:t> developed a </a:t>
            </a:r>
            <a:r>
              <a:rPr lang="en-GB" sz="2300" dirty="0">
                <a:solidFill>
                  <a:srgbClr val="99CC00"/>
                </a:solidFill>
              </a:rPr>
              <a:t>small sample </a:t>
            </a:r>
            <a:r>
              <a:rPr lang="en-GB" sz="2300" b="0" dirty="0"/>
              <a:t>method to select the best yielding varieties of barley.</a:t>
            </a:r>
          </a:p>
          <a:p>
            <a:endParaRPr lang="en-GB" sz="2300" b="0" dirty="0"/>
          </a:p>
          <a:p>
            <a:r>
              <a:rPr lang="en-GB" sz="2300" b="0" dirty="0"/>
              <a:t>Biometricians like Pearson typically had hundreds of observations.</a:t>
            </a:r>
          </a:p>
          <a:p>
            <a:endParaRPr lang="en-GB" sz="2300" b="0" dirty="0"/>
          </a:p>
          <a:p>
            <a:r>
              <a:rPr lang="en-GB" sz="2300" b="0" dirty="0"/>
              <a:t>Guinness allowed him to publish his method under the name “Student” to prevent disclosure of confidential information.</a:t>
            </a:r>
            <a:endParaRPr lang="en-US" sz="2300" dirty="0"/>
          </a:p>
        </p:txBody>
      </p:sp>
    </p:spTree>
    <p:extLst>
      <p:ext uri="{BB962C8B-B14F-4D97-AF65-F5344CB8AC3E}">
        <p14:creationId xmlns:p14="http://schemas.microsoft.com/office/powerpoint/2010/main" val="34707583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CE1A592-384C-214F-96F3-8C20A5461944}"/>
              </a:ext>
            </a:extLst>
          </p:cNvPr>
          <p:cNvSpPr/>
          <p:nvPr/>
        </p:nvSpPr>
        <p:spPr>
          <a:xfrm>
            <a:off x="609600" y="2743200"/>
            <a:ext cx="80772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b="0" dirty="0">
                <a:solidFill>
                  <a:srgbClr val="000000"/>
                </a:solidFill>
              </a:rPr>
              <a:t>now it does not mean that 2 sample is enough … a rule of thumb for a simple within experiment is 12-16 participants for example (and twice more for between experiment).</a:t>
            </a:r>
          </a:p>
          <a:p>
            <a:endParaRPr lang="en-GB" sz="2400" b="0" dirty="0">
              <a:solidFill>
                <a:srgbClr val="000000"/>
              </a:solidFill>
            </a:endParaRPr>
          </a:p>
          <a:p>
            <a:r>
              <a:rPr lang="en-GB" sz="2400" b="0" dirty="0">
                <a:solidFill>
                  <a:srgbClr val="000000"/>
                </a:solidFill>
              </a:rPr>
              <a:t>… we will actually look at how to know if you sample size is good in the last week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27DC77E-FF34-1F49-B0C4-DCFC93E505A3}"/>
              </a:ext>
            </a:extLst>
          </p:cNvPr>
          <p:cNvSpPr/>
          <p:nvPr/>
        </p:nvSpPr>
        <p:spPr>
          <a:xfrm>
            <a:off x="4572000" y="3200400"/>
            <a:ext cx="32928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>
                <a:solidFill>
                  <a:srgbClr val="99CC00"/>
                </a:solidFill>
              </a:rPr>
              <a:t> … this is our </a:t>
            </a:r>
            <a:r>
              <a:rPr lang="en-GB" sz="2400" dirty="0" err="1">
                <a:solidFill>
                  <a:srgbClr val="99CC00"/>
                </a:solidFill>
              </a:rPr>
              <a:t>pvalue</a:t>
            </a:r>
            <a:r>
              <a:rPr lang="en-GB" sz="2400" dirty="0">
                <a:solidFill>
                  <a:srgbClr val="99CC00"/>
                </a:solidFill>
              </a:rPr>
              <a:t>!</a:t>
            </a:r>
            <a:endParaRPr lang="en-US" dirty="0">
              <a:solidFill>
                <a:srgbClr val="99CC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6138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Title 7"/>
          <p:cNvSpPr>
            <a:spLocks noGrp="1"/>
          </p:cNvSpPr>
          <p:nvPr>
            <p:ph type="title"/>
          </p:nvPr>
        </p:nvSpPr>
        <p:spPr>
          <a:xfrm>
            <a:off x="-76200" y="5943600"/>
            <a:ext cx="9134622" cy="1508125"/>
          </a:xfrm>
        </p:spPr>
        <p:txBody>
          <a:bodyPr/>
          <a:lstStyle/>
          <a:p>
            <a:pPr algn="r" eaLnBrk="1" hangingPunct="1"/>
            <a:r>
              <a:rPr lang="en-US" sz="8000" dirty="0">
                <a:solidFill>
                  <a:srgbClr val="A6A6A6"/>
                </a:solidFill>
                <a:latin typeface="Arial" charset="0"/>
                <a:cs typeface="Arial" charset="0"/>
              </a:rPr>
              <a:t>unpaired t-test</a:t>
            </a:r>
          </a:p>
        </p:txBody>
      </p:sp>
    </p:spTree>
    <p:extLst>
      <p:ext uri="{BB962C8B-B14F-4D97-AF65-F5344CB8AC3E}">
        <p14:creationId xmlns:p14="http://schemas.microsoft.com/office/powerpoint/2010/main" val="3161912976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0B5E409A-357E-F249-9BD8-EFD284630C9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8229600" cy="4525963"/>
              </a:xfrm>
            </p:spPr>
            <p:txBody>
              <a:bodyPr/>
              <a:lstStyle/>
              <a:p>
                <a:r>
                  <a:rPr lang="en-US" sz="5000" b="1" dirty="0">
                    <a:solidFill>
                      <a:schemeClr val="tx1"/>
                    </a:solidFill>
                    <a:latin typeface="Arial" charset="0"/>
                    <a:cs typeface="Arial" charset="0"/>
                  </a:rPr>
                  <a:t>T-tests :: </a:t>
                </a:r>
              </a:p>
              <a:p>
                <a:r>
                  <a:rPr lang="en-US" sz="2600" dirty="0">
                    <a:solidFill>
                      <a:schemeClr val="tx1"/>
                    </a:solidFill>
                    <a:latin typeface="Arial" charset="0"/>
                    <a:cs typeface="Arial" charset="0"/>
                  </a:rPr>
                  <a:t>Paired</a:t>
                </a:r>
                <a:r>
                  <a:rPr lang="en-US" sz="5000" b="1" dirty="0">
                    <a:solidFill>
                      <a:schemeClr val="tx1"/>
                    </a:solidFill>
                    <a:latin typeface="Arial" charset="0"/>
                    <a:cs typeface="Arial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5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𝒕</m:t>
                    </m:r>
                    <m:r>
                      <a:rPr lang="en-US" sz="5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 = </m:t>
                    </m:r>
                    <m:f>
                      <m:fPr>
                        <m:ctrlPr>
                          <a:rPr lang="en-US" sz="5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bar>
                          <m:barPr>
                            <m:pos m:val="top"/>
                            <m:ctrlPr>
                              <a:rPr lang="en-US" sz="5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</m:ctrlPr>
                          </m:barPr>
                          <m:e>
                            <m:r>
                              <a:rPr lang="en-US" sz="5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𝒙</m:t>
                            </m:r>
                            <m:r>
                              <a:rPr lang="en-US" sz="5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𝟏</m:t>
                            </m:r>
                          </m:e>
                        </m:bar>
                        <m:r>
                          <a:rPr lang="en-US" sz="5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−</m:t>
                        </m:r>
                        <m:bar>
                          <m:barPr>
                            <m:pos m:val="top"/>
                            <m:ctrlPr>
                              <a:rPr lang="en-US" sz="5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</m:ctrlPr>
                          </m:barPr>
                          <m:e>
                            <m:r>
                              <a:rPr lang="en-US" sz="5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𝒙</m:t>
                            </m:r>
                            <m:r>
                              <a:rPr lang="en-US" sz="5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𝟐</m:t>
                            </m:r>
                          </m:e>
                        </m:bar>
                      </m:num>
                      <m:den>
                        <m:r>
                          <a:rPr lang="en-US" sz="5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𝒔</m:t>
                        </m:r>
                        <m:r>
                          <a:rPr lang="en-US" sz="5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/</m:t>
                        </m:r>
                        <m:rad>
                          <m:radPr>
                            <m:degHide m:val="on"/>
                            <m:ctrlPr>
                              <a:rPr lang="en-US" sz="5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5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𝒏</m:t>
                            </m:r>
                          </m:e>
                        </m:rad>
                      </m:den>
                    </m:f>
                  </m:oMath>
                </a14:m>
                <a:endParaRPr lang="en-US" sz="5000" b="1" dirty="0">
                  <a:solidFill>
                    <a:schemeClr val="tx1"/>
                  </a:solidFill>
                  <a:latin typeface="Arial" charset="0"/>
                  <a:cs typeface="Arial" charset="0"/>
                </a:endParaRPr>
              </a:p>
              <a:p>
                <a:r>
                  <a:rPr lang="en-US" sz="2600" dirty="0">
                    <a:solidFill>
                      <a:schemeClr val="tx1"/>
                    </a:solidFill>
                    <a:latin typeface="Arial" charset="0"/>
                    <a:cs typeface="Arial" charset="0"/>
                  </a:rPr>
                  <a:t>Unpaired</a:t>
                </a:r>
                <a:r>
                  <a:rPr lang="en-US" sz="5000" b="1" dirty="0">
                    <a:solidFill>
                      <a:schemeClr val="tx1"/>
                    </a:solidFill>
                    <a:latin typeface="Arial" charset="0"/>
                    <a:cs typeface="Arial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50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𝒕</m:t>
                    </m:r>
                    <m:r>
                      <a:rPr lang="en-US" sz="50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 =</m:t>
                    </m:r>
                    <m:f>
                      <m:fPr>
                        <m:ctrlPr>
                          <a:rPr lang="en-US" sz="5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bar>
                          <m:barPr>
                            <m:pos m:val="top"/>
                            <m:ctrlPr>
                              <a:rPr lang="en-US" sz="50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</m:ctrlPr>
                          </m:barPr>
                          <m:e>
                            <m:r>
                              <a:rPr lang="en-US" sz="50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𝒙</m:t>
                            </m:r>
                            <m:r>
                              <a:rPr lang="en-US" sz="50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𝟏</m:t>
                            </m:r>
                          </m:e>
                        </m:bar>
                        <m:r>
                          <a:rPr lang="en-US" sz="5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−</m:t>
                        </m:r>
                        <m:bar>
                          <m:barPr>
                            <m:pos m:val="top"/>
                            <m:ctrlPr>
                              <a:rPr lang="en-US" sz="50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</m:ctrlPr>
                          </m:barPr>
                          <m:e>
                            <m:r>
                              <a:rPr lang="en-US" sz="50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𝒙</m:t>
                            </m:r>
                            <m:r>
                              <a:rPr lang="en-US" sz="50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𝟐</m:t>
                            </m:r>
                          </m:e>
                        </m:bar>
                      </m:num>
                      <m:den>
                        <m:r>
                          <a:rPr lang="en-US" sz="5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𝒔</m:t>
                        </m:r>
                        <m:rad>
                          <m:radPr>
                            <m:degHide m:val="on"/>
                            <m:ctrlPr>
                              <a:rPr lang="en-US" sz="50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</m:ctrlPr>
                          </m:radPr>
                          <m:deg/>
                          <m:e>
                            <m:d>
                              <m:dPr>
                                <m:ctrlPr>
                                  <a:rPr lang="en-US" sz="5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sz="50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50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charset="0"/>
                                      </a:rPr>
                                      <m:t>𝟏</m:t>
                                    </m:r>
                                  </m:num>
                                  <m:den>
                                    <m:r>
                                      <a:rPr lang="en-US" sz="50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charset="0"/>
                                      </a:rPr>
                                      <m:t>𝒏</m:t>
                                    </m:r>
                                    <m:r>
                                      <a:rPr lang="en-US" sz="50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charset="0"/>
                                      </a:rPr>
                                      <m:t>𝟏</m:t>
                                    </m:r>
                                  </m:den>
                                </m:f>
                                <m:r>
                                  <a:rPr lang="en-US" sz="5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charset="0"/>
                                  </a:rPr>
                                  <m:t>+</m:t>
                                </m:r>
                                <m:f>
                                  <m:fPr>
                                    <m:ctrlPr>
                                      <a:rPr lang="en-US" sz="50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50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charset="0"/>
                                      </a:rPr>
                                      <m:t>𝟏</m:t>
                                    </m:r>
                                  </m:num>
                                  <m:den>
                                    <m:r>
                                      <a:rPr lang="en-US" sz="50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charset="0"/>
                                      </a:rPr>
                                      <m:t>𝒏</m:t>
                                    </m:r>
                                    <m:r>
                                      <a:rPr lang="en-US" sz="50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charset="0"/>
                                      </a:rPr>
                                      <m:t>𝟐</m:t>
                                    </m:r>
                                  </m:den>
                                </m:f>
                              </m:e>
                            </m:d>
                          </m:e>
                        </m:rad>
                      </m:den>
                    </m:f>
                  </m:oMath>
                </a14:m>
                <a:endParaRPr lang="en-US" sz="5000" b="1" dirty="0">
                  <a:solidFill>
                    <a:schemeClr val="tx1"/>
                  </a:solidFill>
                  <a:latin typeface="Arial" charset="0"/>
                  <a:cs typeface="Arial" charset="0"/>
                </a:endParaRPr>
              </a:p>
              <a:p>
                <a:endParaRPr lang="en-US" sz="5000" dirty="0">
                  <a:latin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0B5E409A-357E-F249-9BD8-EFD284630C9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229600" cy="4525963"/>
              </a:xfrm>
              <a:blipFill>
                <a:blip r:embed="rId2"/>
                <a:stretch>
                  <a:fillRect l="-3704" t="-3081" b="-28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2EE71C8-40A5-2346-A039-DF0D08ECEA99}"/>
              </a:ext>
            </a:extLst>
          </p:cNvPr>
          <p:cNvSpPr/>
          <p:nvPr/>
        </p:nvSpPr>
        <p:spPr bwMode="auto">
          <a:xfrm>
            <a:off x="3581400" y="5105400"/>
            <a:ext cx="2362200" cy="1219200"/>
          </a:xfrm>
          <a:prstGeom prst="roundRect">
            <a:avLst/>
          </a:prstGeom>
          <a:noFill/>
          <a:ln w="635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5E19603-8DD0-864F-B83C-E34020D7ED2F}"/>
              </a:ext>
            </a:extLst>
          </p:cNvPr>
          <p:cNvSpPr txBox="1">
            <a:spLocks/>
          </p:cNvSpPr>
          <p:nvPr/>
        </p:nvSpPr>
        <p:spPr bwMode="auto">
          <a:xfrm>
            <a:off x="5668370" y="4267200"/>
            <a:ext cx="30480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0" dirty="0">
                <a:latin typeface="Arial" charset="0"/>
                <a:cs typeface="Arial" charset="0"/>
              </a:rPr>
              <a:t>similar than paired t-test except this</a:t>
            </a:r>
          </a:p>
        </p:txBody>
      </p:sp>
    </p:spTree>
    <p:extLst>
      <p:ext uri="{BB962C8B-B14F-4D97-AF65-F5344CB8AC3E}">
        <p14:creationId xmlns:p14="http://schemas.microsoft.com/office/powerpoint/2010/main" val="2509299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Title 7"/>
          <p:cNvSpPr>
            <a:spLocks noGrp="1"/>
          </p:cNvSpPr>
          <p:nvPr>
            <p:ph type="title"/>
          </p:nvPr>
        </p:nvSpPr>
        <p:spPr>
          <a:xfrm>
            <a:off x="-76200" y="4419600"/>
            <a:ext cx="9134622" cy="1508125"/>
          </a:xfrm>
        </p:spPr>
        <p:txBody>
          <a:bodyPr/>
          <a:lstStyle/>
          <a:p>
            <a:pPr algn="r" eaLnBrk="1" hangingPunct="1"/>
            <a:r>
              <a:rPr lang="en-US" sz="8000" dirty="0">
                <a:solidFill>
                  <a:srgbClr val="A6A6A6"/>
                </a:solidFill>
                <a:latin typeface="Arial" charset="0"/>
                <a:cs typeface="Arial" charset="0"/>
              </a:rPr>
              <a:t>lets go back to our memorization experience</a:t>
            </a:r>
          </a:p>
        </p:txBody>
      </p:sp>
    </p:spTree>
    <p:extLst>
      <p:ext uri="{BB962C8B-B14F-4D97-AF65-F5344CB8AC3E}">
        <p14:creationId xmlns:p14="http://schemas.microsoft.com/office/powerpoint/2010/main" val="206763051"/>
      </p:ext>
    </p:extLst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AF460E1-6ADA-AA48-9B8C-2FF1CF38E07D}"/>
                  </a:ext>
                </a:extLst>
              </p:cNvPr>
              <p:cNvSpPr/>
              <p:nvPr/>
            </p:nvSpPr>
            <p:spPr>
              <a:xfrm>
                <a:off x="381000" y="2590800"/>
                <a:ext cx="8153400" cy="395294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algn="just" eaLnBrk="0" hangingPunct="0">
                  <a:spcBef>
                    <a:spcPct val="20000"/>
                  </a:spcBef>
                </a:pPr>
                <a:r>
                  <a:rPr lang="en-GB" sz="2400" b="0" dirty="0"/>
                  <a:t>paired t-test :: divide by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400" b="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400" b="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rad>
                  </m:oMath>
                </a14:m>
                <a:r>
                  <a:rPr lang="en-GB" sz="2400" b="0" dirty="0"/>
                  <a:t> because data point paired </a:t>
                </a:r>
              </a:p>
              <a:p>
                <a:pPr algn="just" eaLnBrk="0" hangingPunct="0">
                  <a:spcBef>
                    <a:spcPct val="20000"/>
                  </a:spcBef>
                </a:pPr>
                <a:endParaRPr lang="en-US" sz="2400" b="0" kern="0" dirty="0"/>
              </a:p>
              <a:p>
                <a:pPr algn="just" eaLnBrk="0" hangingPunct="0">
                  <a:spcBef>
                    <a:spcPct val="20000"/>
                  </a:spcBef>
                </a:pPr>
                <a:r>
                  <a:rPr lang="en-GB" sz="2400" b="0" dirty="0"/>
                  <a:t>unpaired t-test :: by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𝟏</m:t>
                                </m:r>
                              </m:num>
                              <m:den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𝒏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𝟏</m:t>
                                </m:r>
                              </m:den>
                            </m:f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𝟏</m:t>
                                </m:r>
                              </m:num>
                              <m:den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𝒏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𝟐</m:t>
                                </m:r>
                              </m:den>
                            </m:f>
                          </m:e>
                        </m:d>
                      </m:e>
                    </m:rad>
                  </m:oMath>
                </a14:m>
                <a:endParaRPr lang="en-US" sz="2400" b="0" kern="0" dirty="0"/>
              </a:p>
              <a:p>
                <a:pPr algn="just" eaLnBrk="0" hangingPunct="0">
                  <a:spcBef>
                    <a:spcPct val="20000"/>
                  </a:spcBef>
                </a:pPr>
                <a:endParaRPr lang="en-US" sz="2400" b="0" kern="0" dirty="0"/>
              </a:p>
              <a:p>
                <a:pPr algn="just" eaLnBrk="0" hangingPunct="0">
                  <a:spcBef>
                    <a:spcPct val="20000"/>
                  </a:spcBef>
                </a:pPr>
                <a:r>
                  <a:rPr lang="en-US" sz="2400" b="0" kern="0" dirty="0"/>
                  <a:t>you can do the math: unpaired t-test the denominator (noise) is larger because we add n1 + n2</a:t>
                </a:r>
              </a:p>
              <a:p>
                <a:pPr algn="just" eaLnBrk="0" hangingPunct="0">
                  <a:spcBef>
                    <a:spcPct val="20000"/>
                  </a:spcBef>
                </a:pPr>
                <a:endParaRPr lang="en-US" sz="2400" b="0" kern="0" dirty="0"/>
              </a:p>
              <a:p>
                <a:pPr algn="just" eaLnBrk="0" hangingPunct="0">
                  <a:spcBef>
                    <a:spcPct val="20000"/>
                  </a:spcBef>
                </a:pPr>
                <a:r>
                  <a:rPr lang="en-US" sz="2400" b="0" kern="0" dirty="0"/>
                  <a:t>… thus why harder to reach low </a:t>
                </a:r>
                <a:r>
                  <a:rPr lang="en-US" sz="2400" b="0" kern="0" dirty="0" err="1"/>
                  <a:t>pvalue</a:t>
                </a:r>
                <a:r>
                  <a:rPr lang="en-US" sz="2400" b="0" kern="0" dirty="0"/>
                  <a:t> with unpaired t-test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AF460E1-6ADA-AA48-9B8C-2FF1CF38E0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2590800"/>
                <a:ext cx="8153400" cy="3952942"/>
              </a:xfrm>
              <a:prstGeom prst="rect">
                <a:avLst/>
              </a:prstGeom>
              <a:blipFill>
                <a:blip r:embed="rId2"/>
                <a:stretch>
                  <a:fillRect l="-1089" t="-965" r="-1089" b="-25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2" name="Group 41">
            <a:extLst>
              <a:ext uri="{FF2B5EF4-FFF2-40B4-BE49-F238E27FC236}">
                <a16:creationId xmlns:a16="http://schemas.microsoft.com/office/drawing/2014/main" id="{2C581FF8-3FE3-5F4C-BFDB-07F1B0F6C8EA}"/>
              </a:ext>
            </a:extLst>
          </p:cNvPr>
          <p:cNvGrpSpPr/>
          <p:nvPr/>
        </p:nvGrpSpPr>
        <p:grpSpPr>
          <a:xfrm>
            <a:off x="5334000" y="304800"/>
            <a:ext cx="3362554" cy="2286000"/>
            <a:chOff x="4315481" y="457200"/>
            <a:chExt cx="4371320" cy="2971800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3058818C-F4AA-3847-8C00-56ADA70FF0EF}"/>
                </a:ext>
              </a:extLst>
            </p:cNvPr>
            <p:cNvGrpSpPr/>
            <p:nvPr/>
          </p:nvGrpSpPr>
          <p:grpSpPr>
            <a:xfrm>
              <a:off x="4315481" y="457200"/>
              <a:ext cx="4371320" cy="2971800"/>
              <a:chOff x="4783466" y="1065589"/>
              <a:chExt cx="3874759" cy="2634218"/>
            </a:xfrm>
          </p:grpSpPr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5980FF7D-3D05-CB46-8269-EBCF776F2F88}"/>
                  </a:ext>
                </a:extLst>
              </p:cNvPr>
              <p:cNvGrpSpPr/>
              <p:nvPr/>
            </p:nvGrpSpPr>
            <p:grpSpPr>
              <a:xfrm>
                <a:off x="4783466" y="1065589"/>
                <a:ext cx="3874759" cy="2634218"/>
                <a:chOff x="1905000" y="900014"/>
                <a:chExt cx="5334000" cy="3626269"/>
              </a:xfrm>
            </p:grpSpPr>
            <p:cxnSp>
              <p:nvCxnSpPr>
                <p:cNvPr id="32" name="Straight Arrow Connector 31">
                  <a:extLst>
                    <a:ext uri="{FF2B5EF4-FFF2-40B4-BE49-F238E27FC236}">
                      <a16:creationId xmlns:a16="http://schemas.microsoft.com/office/drawing/2014/main" id="{6EF0FEBC-E7EB-1445-84B2-BB61A6A57E6C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1905000" y="4373881"/>
                  <a:ext cx="5334000" cy="0"/>
                </a:xfrm>
                <a:prstGeom prst="straightConnector1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/>
                </a:ln>
                <a:effectLst/>
              </p:spPr>
            </p:cxnSp>
            <p:cxnSp>
              <p:nvCxnSpPr>
                <p:cNvPr id="33" name="Straight Arrow Connector 32">
                  <a:extLst>
                    <a:ext uri="{FF2B5EF4-FFF2-40B4-BE49-F238E27FC236}">
                      <a16:creationId xmlns:a16="http://schemas.microsoft.com/office/drawing/2014/main" id="{2FF7CC81-654B-FA46-BD88-F3D7EAF817EC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V="1">
                  <a:off x="2057399" y="900014"/>
                  <a:ext cx="0" cy="3626269"/>
                </a:xfrm>
                <a:prstGeom prst="straightConnector1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/>
                </a:ln>
                <a:effectLst/>
              </p:spPr>
            </p:cxnSp>
          </p:grp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A7EF2561-CB53-F048-A88D-3743E9426CFA}"/>
                  </a:ext>
                </a:extLst>
              </p:cNvPr>
              <p:cNvSpPr/>
              <p:nvPr/>
            </p:nvSpPr>
            <p:spPr bwMode="auto">
              <a:xfrm>
                <a:off x="5486400" y="2249538"/>
                <a:ext cx="926556" cy="1339561"/>
              </a:xfrm>
              <a:prstGeom prst="rect">
                <a:avLst/>
              </a:prstGeom>
              <a:solidFill>
                <a:srgbClr val="F03191">
                  <a:alpha val="50000"/>
                </a:srgb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-112" charset="0"/>
                  <a:ea typeface="Arial" pitchFamily="-112" charset="0"/>
                  <a:cs typeface="Arial" pitchFamily="-112" charset="0"/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25FC45B1-DDB7-5348-91B3-B6260BBA1B5E}"/>
                  </a:ext>
                </a:extLst>
              </p:cNvPr>
              <p:cNvSpPr/>
              <p:nvPr/>
            </p:nvSpPr>
            <p:spPr bwMode="auto">
              <a:xfrm>
                <a:off x="6893729" y="1678822"/>
                <a:ext cx="926556" cy="1906249"/>
              </a:xfrm>
              <a:prstGeom prst="rect">
                <a:avLst/>
              </a:prstGeom>
              <a:solidFill>
                <a:schemeClr val="accent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-112" charset="0"/>
                  <a:ea typeface="Arial" pitchFamily="-112" charset="0"/>
                  <a:cs typeface="Arial" pitchFamily="-112" charset="0"/>
                </a:endParaRPr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FF9F9FFC-4566-0745-897E-1DC6EF4662F8}"/>
                  </a:ext>
                </a:extLst>
              </p:cNvPr>
              <p:cNvSpPr/>
              <p:nvPr/>
            </p:nvSpPr>
            <p:spPr bwMode="auto">
              <a:xfrm>
                <a:off x="5715000" y="1828800"/>
                <a:ext cx="96069" cy="96069"/>
              </a:xfrm>
              <a:prstGeom prst="ellipse">
                <a:avLst/>
              </a:prstGeom>
              <a:solidFill>
                <a:srgbClr val="F0319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-112" charset="0"/>
                  <a:ea typeface="Arial" pitchFamily="-112" charset="0"/>
                  <a:cs typeface="Arial" pitchFamily="-112" charset="0"/>
                </a:endParaRPr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28BC76E5-61D7-7345-AB63-6BD6341B0939}"/>
                  </a:ext>
                </a:extLst>
              </p:cNvPr>
              <p:cNvSpPr/>
              <p:nvPr/>
            </p:nvSpPr>
            <p:spPr bwMode="auto">
              <a:xfrm>
                <a:off x="5867400" y="1981200"/>
                <a:ext cx="96069" cy="96069"/>
              </a:xfrm>
              <a:prstGeom prst="ellipse">
                <a:avLst/>
              </a:prstGeom>
              <a:solidFill>
                <a:srgbClr val="F0319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-112" charset="0"/>
                  <a:ea typeface="Arial" pitchFamily="-112" charset="0"/>
                  <a:cs typeface="Arial" pitchFamily="-112" charset="0"/>
                </a:endParaRPr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7061FD2A-848F-504B-B4F9-79FA28C6ACEA}"/>
                  </a:ext>
                </a:extLst>
              </p:cNvPr>
              <p:cNvSpPr/>
              <p:nvPr/>
            </p:nvSpPr>
            <p:spPr bwMode="auto">
              <a:xfrm>
                <a:off x="5604813" y="2301479"/>
                <a:ext cx="96069" cy="96069"/>
              </a:xfrm>
              <a:prstGeom prst="ellipse">
                <a:avLst/>
              </a:prstGeom>
              <a:solidFill>
                <a:srgbClr val="F0319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-112" charset="0"/>
                  <a:ea typeface="Arial" pitchFamily="-112" charset="0"/>
                  <a:cs typeface="Arial" pitchFamily="-112" charset="0"/>
                </a:endParaRPr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B7B31E1E-A21E-834D-A1B1-92D3AEBA832E}"/>
                  </a:ext>
                </a:extLst>
              </p:cNvPr>
              <p:cNvSpPr/>
              <p:nvPr/>
            </p:nvSpPr>
            <p:spPr bwMode="auto">
              <a:xfrm>
                <a:off x="5838126" y="2197474"/>
                <a:ext cx="96069" cy="96069"/>
              </a:xfrm>
              <a:prstGeom prst="ellipse">
                <a:avLst/>
              </a:prstGeom>
              <a:solidFill>
                <a:srgbClr val="F0319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-112" charset="0"/>
                  <a:ea typeface="Arial" pitchFamily="-112" charset="0"/>
                  <a:cs typeface="Arial" pitchFamily="-112" charset="0"/>
                </a:endParaRPr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56470F9C-F24B-0342-84B7-1F5D36D571F2}"/>
                  </a:ext>
                </a:extLst>
              </p:cNvPr>
              <p:cNvSpPr/>
              <p:nvPr/>
            </p:nvSpPr>
            <p:spPr bwMode="auto">
              <a:xfrm>
                <a:off x="5915434" y="2436164"/>
                <a:ext cx="96069" cy="96069"/>
              </a:xfrm>
              <a:prstGeom prst="ellipse">
                <a:avLst/>
              </a:prstGeom>
              <a:solidFill>
                <a:srgbClr val="F0319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-112" charset="0"/>
                  <a:ea typeface="Arial" pitchFamily="-112" charset="0"/>
                  <a:cs typeface="Arial" pitchFamily="-112" charset="0"/>
                </a:endParaRPr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FEEF0CDC-8750-4949-AB87-21C23E1564D6}"/>
                  </a:ext>
                </a:extLst>
              </p:cNvPr>
              <p:cNvSpPr/>
              <p:nvPr/>
            </p:nvSpPr>
            <p:spPr bwMode="auto">
              <a:xfrm>
                <a:off x="6078929" y="1888323"/>
                <a:ext cx="96069" cy="96069"/>
              </a:xfrm>
              <a:prstGeom prst="ellipse">
                <a:avLst/>
              </a:prstGeom>
              <a:solidFill>
                <a:srgbClr val="F0319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-112" charset="0"/>
                  <a:ea typeface="Arial" pitchFamily="-112" charset="0"/>
                  <a:cs typeface="Arial" pitchFamily="-112" charset="0"/>
                </a:endParaRPr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679DED93-8863-2D45-A697-97A04FA5AF8D}"/>
                  </a:ext>
                </a:extLst>
              </p:cNvPr>
              <p:cNvSpPr/>
              <p:nvPr/>
            </p:nvSpPr>
            <p:spPr bwMode="auto">
              <a:xfrm>
                <a:off x="6072459" y="2138830"/>
                <a:ext cx="96069" cy="96069"/>
              </a:xfrm>
              <a:prstGeom prst="ellipse">
                <a:avLst/>
              </a:prstGeom>
              <a:solidFill>
                <a:srgbClr val="F0319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-112" charset="0"/>
                  <a:ea typeface="Arial" pitchFamily="-112" charset="0"/>
                  <a:cs typeface="Arial" pitchFamily="-112" charset="0"/>
                </a:endParaRPr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1A7B2A6B-98B2-D44C-A843-D4C4E4F22DDA}"/>
                  </a:ext>
                </a:extLst>
              </p:cNvPr>
              <p:cNvSpPr/>
              <p:nvPr/>
            </p:nvSpPr>
            <p:spPr bwMode="auto">
              <a:xfrm>
                <a:off x="6133620" y="2331208"/>
                <a:ext cx="96069" cy="96069"/>
              </a:xfrm>
              <a:prstGeom prst="ellipse">
                <a:avLst/>
              </a:prstGeom>
              <a:solidFill>
                <a:srgbClr val="F0319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-112" charset="0"/>
                  <a:ea typeface="Arial" pitchFamily="-112" charset="0"/>
                  <a:cs typeface="Arial" pitchFamily="-112" charset="0"/>
                </a:endParaRPr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92BBE178-57DA-7B46-A4BE-9269247923D7}"/>
                  </a:ext>
                </a:extLst>
              </p:cNvPr>
              <p:cNvSpPr/>
              <p:nvPr/>
            </p:nvSpPr>
            <p:spPr bwMode="auto">
              <a:xfrm>
                <a:off x="7120175" y="1369346"/>
                <a:ext cx="96069" cy="96069"/>
              </a:xfrm>
              <a:prstGeom prst="ellipse">
                <a:avLst/>
              </a:prstGeom>
              <a:solidFill>
                <a:srgbClr val="00B0F0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-112" charset="0"/>
                  <a:ea typeface="Arial" pitchFamily="-112" charset="0"/>
                  <a:cs typeface="Arial" pitchFamily="-112" charset="0"/>
                </a:endParaRPr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908DD6FA-368C-E249-9862-582BF0DA1AB4}"/>
                  </a:ext>
                </a:extLst>
              </p:cNvPr>
              <p:cNvSpPr/>
              <p:nvPr/>
            </p:nvSpPr>
            <p:spPr bwMode="auto">
              <a:xfrm>
                <a:off x="7272575" y="1521746"/>
                <a:ext cx="96069" cy="96069"/>
              </a:xfrm>
              <a:prstGeom prst="ellipse">
                <a:avLst/>
              </a:prstGeom>
              <a:solidFill>
                <a:srgbClr val="00B0F0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-112" charset="0"/>
                  <a:ea typeface="Arial" pitchFamily="-112" charset="0"/>
                  <a:cs typeface="Arial" pitchFamily="-112" charset="0"/>
                </a:endParaRPr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8E19FE55-BD04-9A4A-906A-06FA6FA7B900}"/>
                  </a:ext>
                </a:extLst>
              </p:cNvPr>
              <p:cNvSpPr/>
              <p:nvPr/>
            </p:nvSpPr>
            <p:spPr bwMode="auto">
              <a:xfrm>
                <a:off x="7009988" y="1842025"/>
                <a:ext cx="96069" cy="96069"/>
              </a:xfrm>
              <a:prstGeom prst="ellipse">
                <a:avLst/>
              </a:prstGeom>
              <a:solidFill>
                <a:srgbClr val="00B0F0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-112" charset="0"/>
                  <a:ea typeface="Arial" pitchFamily="-112" charset="0"/>
                  <a:cs typeface="Arial" pitchFamily="-112" charset="0"/>
                </a:endParaRPr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659E301C-4641-EB4B-B113-10B4B058E1E9}"/>
                  </a:ext>
                </a:extLst>
              </p:cNvPr>
              <p:cNvSpPr/>
              <p:nvPr/>
            </p:nvSpPr>
            <p:spPr bwMode="auto">
              <a:xfrm>
                <a:off x="7243301" y="1738020"/>
                <a:ext cx="96069" cy="96069"/>
              </a:xfrm>
              <a:prstGeom prst="ellipse">
                <a:avLst/>
              </a:prstGeom>
              <a:solidFill>
                <a:srgbClr val="00B0F0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-112" charset="0"/>
                  <a:ea typeface="Arial" pitchFamily="-112" charset="0"/>
                  <a:cs typeface="Arial" pitchFamily="-112" charset="0"/>
                </a:endParaRPr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69BF24D0-29E1-9D40-BBF6-3612A8FD13D1}"/>
                  </a:ext>
                </a:extLst>
              </p:cNvPr>
              <p:cNvSpPr/>
              <p:nvPr/>
            </p:nvSpPr>
            <p:spPr bwMode="auto">
              <a:xfrm>
                <a:off x="7320609" y="1976710"/>
                <a:ext cx="96069" cy="96069"/>
              </a:xfrm>
              <a:prstGeom prst="ellipse">
                <a:avLst/>
              </a:prstGeom>
              <a:solidFill>
                <a:srgbClr val="00B0F0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-112" charset="0"/>
                  <a:ea typeface="Arial" pitchFamily="-112" charset="0"/>
                  <a:cs typeface="Arial" pitchFamily="-112" charset="0"/>
                </a:endParaRPr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3A121F0F-A566-1440-93D9-8AA7F5D21CC9}"/>
                  </a:ext>
                </a:extLst>
              </p:cNvPr>
              <p:cNvSpPr/>
              <p:nvPr/>
            </p:nvSpPr>
            <p:spPr bwMode="auto">
              <a:xfrm>
                <a:off x="7484104" y="1428869"/>
                <a:ext cx="96069" cy="96069"/>
              </a:xfrm>
              <a:prstGeom prst="ellipse">
                <a:avLst/>
              </a:prstGeom>
              <a:solidFill>
                <a:srgbClr val="00B0F0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-112" charset="0"/>
                  <a:ea typeface="Arial" pitchFamily="-112" charset="0"/>
                  <a:cs typeface="Arial" pitchFamily="-112" charset="0"/>
                </a:endParaRPr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309F2A9B-1445-E34F-A9DC-D6CC89572773}"/>
                  </a:ext>
                </a:extLst>
              </p:cNvPr>
              <p:cNvSpPr/>
              <p:nvPr/>
            </p:nvSpPr>
            <p:spPr bwMode="auto">
              <a:xfrm>
                <a:off x="7477634" y="1679376"/>
                <a:ext cx="96069" cy="96069"/>
              </a:xfrm>
              <a:prstGeom prst="ellipse">
                <a:avLst/>
              </a:prstGeom>
              <a:solidFill>
                <a:srgbClr val="00B0F0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-112" charset="0"/>
                  <a:ea typeface="Arial" pitchFamily="-112" charset="0"/>
                  <a:cs typeface="Arial" pitchFamily="-112" charset="0"/>
                </a:endParaRPr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3D37715A-46D7-5C40-AA03-208059ECF369}"/>
                  </a:ext>
                </a:extLst>
              </p:cNvPr>
              <p:cNvSpPr/>
              <p:nvPr/>
            </p:nvSpPr>
            <p:spPr bwMode="auto">
              <a:xfrm>
                <a:off x="7538795" y="1871754"/>
                <a:ext cx="96069" cy="96069"/>
              </a:xfrm>
              <a:prstGeom prst="ellipse">
                <a:avLst/>
              </a:prstGeom>
              <a:solidFill>
                <a:srgbClr val="00B0F0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-112" charset="0"/>
                  <a:ea typeface="Arial" pitchFamily="-112" charset="0"/>
                  <a:cs typeface="Arial" pitchFamily="-112" charset="0"/>
                </a:endParaRPr>
              </a:p>
            </p:txBody>
          </p: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5F85BCEC-F5E8-E447-9072-140907955ED6}"/>
                  </a:ext>
                </a:extLst>
              </p:cNvPr>
              <p:cNvCxnSpPr>
                <a:cxnSpLocks/>
                <a:stCxn id="8" idx="2"/>
                <a:endCxn id="16" idx="2"/>
              </p:cNvCxnSpPr>
              <p:nvPr/>
            </p:nvCxnSpPr>
            <p:spPr bwMode="auto">
              <a:xfrm flipV="1">
                <a:off x="5715000" y="1417380"/>
                <a:ext cx="1405175" cy="459455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D03D0263-CA84-2B46-832E-0FF932B7A2E0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6416802" y="2252846"/>
                <a:ext cx="220220" cy="0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</p:grp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72713F75-3E45-AF48-8AA8-A6FEE487A579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5518794" y="1006474"/>
              <a:ext cx="1585252" cy="518335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604A956F-A33D-1446-B8EE-AF13BDC05D60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5859535" y="912864"/>
              <a:ext cx="1585252" cy="518335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ABD8D408-9325-C44A-8E3F-DDB3CA25620A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5294664" y="1387320"/>
              <a:ext cx="1585252" cy="518335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2C96A55D-BD4B-7E4D-9F50-0E88A4CE1DEF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5574006" y="1227664"/>
              <a:ext cx="1585252" cy="518335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F3AC6860-BD9B-E145-AD32-EB061B68B74E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5657699" y="1539219"/>
              <a:ext cx="1585252" cy="518335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B7D0DB16-93E8-9A4A-97AF-D7470EB91CEF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5862839" y="1389993"/>
              <a:ext cx="1585252" cy="518335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0D10563-6536-1748-9C15-D23B58192196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5795213" y="1213264"/>
              <a:ext cx="1585252" cy="518335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76126185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Title 7"/>
          <p:cNvSpPr>
            <a:spLocks noGrp="1"/>
          </p:cNvSpPr>
          <p:nvPr>
            <p:ph type="title"/>
          </p:nvPr>
        </p:nvSpPr>
        <p:spPr>
          <a:xfrm>
            <a:off x="-76200" y="5943600"/>
            <a:ext cx="9134622" cy="1508125"/>
          </a:xfrm>
        </p:spPr>
        <p:txBody>
          <a:bodyPr/>
          <a:lstStyle/>
          <a:p>
            <a:pPr algn="r" eaLnBrk="1" hangingPunct="1"/>
            <a:r>
              <a:rPr lang="en-US" sz="8000" dirty="0" err="1">
                <a:solidFill>
                  <a:srgbClr val="A6A6A6"/>
                </a:solidFill>
                <a:latin typeface="Arial" charset="0"/>
                <a:cs typeface="Arial" charset="0"/>
              </a:rPr>
              <a:t>anovas</a:t>
            </a:r>
            <a:endParaRPr lang="en-US" sz="8000" dirty="0">
              <a:solidFill>
                <a:srgbClr val="A6A6A6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5125265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0A265B1D-C6A5-0342-94C3-5C80CC7714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381000"/>
            <a:ext cx="5227888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50642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945989E3-2944-9947-8E73-BA8EEC22195F}"/>
              </a:ext>
            </a:extLst>
          </p:cNvPr>
          <p:cNvGrpSpPr/>
          <p:nvPr/>
        </p:nvGrpSpPr>
        <p:grpSpPr>
          <a:xfrm>
            <a:off x="2487625" y="1037070"/>
            <a:ext cx="3834178" cy="3413760"/>
            <a:chOff x="3431226" y="1390720"/>
            <a:chExt cx="3834178" cy="3413760"/>
          </a:xfrm>
        </p:grpSpPr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F22A5E8F-EC81-6E40-B087-5AF801736733}"/>
                </a:ext>
              </a:extLst>
            </p:cNvPr>
            <p:cNvSpPr/>
            <p:nvPr/>
          </p:nvSpPr>
          <p:spPr bwMode="auto">
            <a:xfrm>
              <a:off x="5181029" y="1390720"/>
              <a:ext cx="2084375" cy="3413760"/>
            </a:xfrm>
            <a:custGeom>
              <a:avLst/>
              <a:gdLst>
                <a:gd name="connsiteX0" fmla="*/ 0 w 1850065"/>
                <a:gd name="connsiteY0" fmla="*/ 2551821 h 2573086"/>
                <a:gd name="connsiteX1" fmla="*/ 829339 w 1850065"/>
                <a:gd name="connsiteY1" fmla="*/ 7 h 2573086"/>
                <a:gd name="connsiteX2" fmla="*/ 1850065 w 1850065"/>
                <a:gd name="connsiteY2" fmla="*/ 2573086 h 2573086"/>
                <a:gd name="connsiteX3" fmla="*/ 1850065 w 1850065"/>
                <a:gd name="connsiteY3" fmla="*/ 2573086 h 2573086"/>
                <a:gd name="connsiteX0" fmla="*/ 30129 w 1880194"/>
                <a:gd name="connsiteY0" fmla="*/ 2552768 h 2574033"/>
                <a:gd name="connsiteX1" fmla="*/ 72659 w 1880194"/>
                <a:gd name="connsiteY1" fmla="*/ 2276322 h 2574033"/>
                <a:gd name="connsiteX2" fmla="*/ 859468 w 1880194"/>
                <a:gd name="connsiteY2" fmla="*/ 954 h 2574033"/>
                <a:gd name="connsiteX3" fmla="*/ 1880194 w 1880194"/>
                <a:gd name="connsiteY3" fmla="*/ 2574033 h 2574033"/>
                <a:gd name="connsiteX4" fmla="*/ 1880194 w 1880194"/>
                <a:gd name="connsiteY4" fmla="*/ 2574033 h 2574033"/>
                <a:gd name="connsiteX0" fmla="*/ 0 w 2169042"/>
                <a:gd name="connsiteY0" fmla="*/ 2574033 h 2574033"/>
                <a:gd name="connsiteX1" fmla="*/ 361507 w 2169042"/>
                <a:gd name="connsiteY1" fmla="*/ 2276322 h 2574033"/>
                <a:gd name="connsiteX2" fmla="*/ 1148316 w 2169042"/>
                <a:gd name="connsiteY2" fmla="*/ 954 h 2574033"/>
                <a:gd name="connsiteX3" fmla="*/ 2169042 w 2169042"/>
                <a:gd name="connsiteY3" fmla="*/ 2574033 h 2574033"/>
                <a:gd name="connsiteX4" fmla="*/ 2169042 w 2169042"/>
                <a:gd name="connsiteY4" fmla="*/ 2574033 h 2574033"/>
                <a:gd name="connsiteX0" fmla="*/ 0 w 2185107"/>
                <a:gd name="connsiteY0" fmla="*/ 2573079 h 2573079"/>
                <a:gd name="connsiteX1" fmla="*/ 361507 w 2185107"/>
                <a:gd name="connsiteY1" fmla="*/ 2275368 h 2573079"/>
                <a:gd name="connsiteX2" fmla="*/ 1148316 w 2185107"/>
                <a:gd name="connsiteY2" fmla="*/ 0 h 2573079"/>
                <a:gd name="connsiteX3" fmla="*/ 2083981 w 2185107"/>
                <a:gd name="connsiteY3" fmla="*/ 2275369 h 2573079"/>
                <a:gd name="connsiteX4" fmla="*/ 2169042 w 2185107"/>
                <a:gd name="connsiteY4" fmla="*/ 2573079 h 2573079"/>
                <a:gd name="connsiteX5" fmla="*/ 2169042 w 2185107"/>
                <a:gd name="connsiteY5" fmla="*/ 2573079 h 2573079"/>
                <a:gd name="connsiteX0" fmla="*/ 0 w 2169042"/>
                <a:gd name="connsiteY0" fmla="*/ 2573079 h 2574066"/>
                <a:gd name="connsiteX1" fmla="*/ 361507 w 2169042"/>
                <a:gd name="connsiteY1" fmla="*/ 2275368 h 2574066"/>
                <a:gd name="connsiteX2" fmla="*/ 1148316 w 2169042"/>
                <a:gd name="connsiteY2" fmla="*/ 0 h 2574066"/>
                <a:gd name="connsiteX3" fmla="*/ 1982381 w 2169042"/>
                <a:gd name="connsiteY3" fmla="*/ 2283836 h 2574066"/>
                <a:gd name="connsiteX4" fmla="*/ 2169042 w 2169042"/>
                <a:gd name="connsiteY4" fmla="*/ 2573079 h 2574066"/>
                <a:gd name="connsiteX5" fmla="*/ 2169042 w 2169042"/>
                <a:gd name="connsiteY5" fmla="*/ 2573079 h 2574066"/>
                <a:gd name="connsiteX0" fmla="*/ 0 w 2169042"/>
                <a:gd name="connsiteY0" fmla="*/ 2573079 h 2574066"/>
                <a:gd name="connsiteX1" fmla="*/ 361507 w 2169042"/>
                <a:gd name="connsiteY1" fmla="*/ 2275368 h 2574066"/>
                <a:gd name="connsiteX2" fmla="*/ 1148316 w 2169042"/>
                <a:gd name="connsiteY2" fmla="*/ 0 h 2574066"/>
                <a:gd name="connsiteX3" fmla="*/ 1821514 w 2169042"/>
                <a:gd name="connsiteY3" fmla="*/ 2283836 h 2574066"/>
                <a:gd name="connsiteX4" fmla="*/ 2169042 w 2169042"/>
                <a:gd name="connsiteY4" fmla="*/ 2573079 h 2574066"/>
                <a:gd name="connsiteX5" fmla="*/ 2169042 w 2169042"/>
                <a:gd name="connsiteY5" fmla="*/ 2573079 h 2574066"/>
                <a:gd name="connsiteX0" fmla="*/ 0 w 2169042"/>
                <a:gd name="connsiteY0" fmla="*/ 2437613 h 2438600"/>
                <a:gd name="connsiteX1" fmla="*/ 361507 w 2169042"/>
                <a:gd name="connsiteY1" fmla="*/ 2139902 h 2438600"/>
                <a:gd name="connsiteX2" fmla="*/ 1021316 w 2169042"/>
                <a:gd name="connsiteY2" fmla="*/ 1 h 2438600"/>
                <a:gd name="connsiteX3" fmla="*/ 1821514 w 2169042"/>
                <a:gd name="connsiteY3" fmla="*/ 2148370 h 2438600"/>
                <a:gd name="connsiteX4" fmla="*/ 2169042 w 2169042"/>
                <a:gd name="connsiteY4" fmla="*/ 2437613 h 2438600"/>
                <a:gd name="connsiteX5" fmla="*/ 2169042 w 2169042"/>
                <a:gd name="connsiteY5" fmla="*/ 2437613 h 2438600"/>
                <a:gd name="connsiteX0" fmla="*/ 0 w 2084375"/>
                <a:gd name="connsiteY0" fmla="*/ 2446080 h 2446080"/>
                <a:gd name="connsiteX1" fmla="*/ 276840 w 2084375"/>
                <a:gd name="connsiteY1" fmla="*/ 2139902 h 2446080"/>
                <a:gd name="connsiteX2" fmla="*/ 936649 w 2084375"/>
                <a:gd name="connsiteY2" fmla="*/ 1 h 2446080"/>
                <a:gd name="connsiteX3" fmla="*/ 1736847 w 2084375"/>
                <a:gd name="connsiteY3" fmla="*/ 2148370 h 2446080"/>
                <a:gd name="connsiteX4" fmla="*/ 2084375 w 2084375"/>
                <a:gd name="connsiteY4" fmla="*/ 2437613 h 2446080"/>
                <a:gd name="connsiteX5" fmla="*/ 2084375 w 2084375"/>
                <a:gd name="connsiteY5" fmla="*/ 2437613 h 2446080"/>
                <a:gd name="connsiteX0" fmla="*/ 0 w 2084375"/>
                <a:gd name="connsiteY0" fmla="*/ 2446082 h 2446082"/>
                <a:gd name="connsiteX1" fmla="*/ 327640 w 2084375"/>
                <a:gd name="connsiteY1" fmla="*/ 2131438 h 2446082"/>
                <a:gd name="connsiteX2" fmla="*/ 936649 w 2084375"/>
                <a:gd name="connsiteY2" fmla="*/ 3 h 2446082"/>
                <a:gd name="connsiteX3" fmla="*/ 1736847 w 2084375"/>
                <a:gd name="connsiteY3" fmla="*/ 2148372 h 2446082"/>
                <a:gd name="connsiteX4" fmla="*/ 2084375 w 2084375"/>
                <a:gd name="connsiteY4" fmla="*/ 2437615 h 2446082"/>
                <a:gd name="connsiteX5" fmla="*/ 2084375 w 2084375"/>
                <a:gd name="connsiteY5" fmla="*/ 2437615 h 2446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84375" h="2446082">
                  <a:moveTo>
                    <a:pt x="0" y="2446082"/>
                  </a:moveTo>
                  <a:cubicBezTo>
                    <a:pt x="7088" y="2400008"/>
                    <a:pt x="189417" y="2556740"/>
                    <a:pt x="327640" y="2131438"/>
                  </a:cubicBezTo>
                  <a:cubicBezTo>
                    <a:pt x="465863" y="1706136"/>
                    <a:pt x="701781" y="-2819"/>
                    <a:pt x="936649" y="3"/>
                  </a:cubicBezTo>
                  <a:cubicBezTo>
                    <a:pt x="1171517" y="2825"/>
                    <a:pt x="1566726" y="1719526"/>
                    <a:pt x="1736847" y="2148372"/>
                  </a:cubicBezTo>
                  <a:cubicBezTo>
                    <a:pt x="1906968" y="2577219"/>
                    <a:pt x="2026454" y="2389408"/>
                    <a:pt x="2084375" y="2437615"/>
                  </a:cubicBezTo>
                  <a:lnTo>
                    <a:pt x="2084375" y="2437615"/>
                  </a:lnTo>
                </a:path>
              </a:pathLst>
            </a:custGeom>
            <a:noFill/>
            <a:ln w="38100" cap="flat" cmpd="sng" algn="ctr">
              <a:solidFill>
                <a:srgbClr val="C0629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EE39EE51-DF14-1445-B9E8-E315D48FD07A}"/>
                </a:ext>
              </a:extLst>
            </p:cNvPr>
            <p:cNvSpPr/>
            <p:nvPr/>
          </p:nvSpPr>
          <p:spPr bwMode="auto">
            <a:xfrm>
              <a:off x="3431226" y="1390720"/>
              <a:ext cx="2084375" cy="3413760"/>
            </a:xfrm>
            <a:custGeom>
              <a:avLst/>
              <a:gdLst>
                <a:gd name="connsiteX0" fmla="*/ 0 w 1850065"/>
                <a:gd name="connsiteY0" fmla="*/ 2551821 h 2573086"/>
                <a:gd name="connsiteX1" fmla="*/ 829339 w 1850065"/>
                <a:gd name="connsiteY1" fmla="*/ 7 h 2573086"/>
                <a:gd name="connsiteX2" fmla="*/ 1850065 w 1850065"/>
                <a:gd name="connsiteY2" fmla="*/ 2573086 h 2573086"/>
                <a:gd name="connsiteX3" fmla="*/ 1850065 w 1850065"/>
                <a:gd name="connsiteY3" fmla="*/ 2573086 h 2573086"/>
                <a:gd name="connsiteX0" fmla="*/ 30129 w 1880194"/>
                <a:gd name="connsiteY0" fmla="*/ 2552768 h 2574033"/>
                <a:gd name="connsiteX1" fmla="*/ 72659 w 1880194"/>
                <a:gd name="connsiteY1" fmla="*/ 2276322 h 2574033"/>
                <a:gd name="connsiteX2" fmla="*/ 859468 w 1880194"/>
                <a:gd name="connsiteY2" fmla="*/ 954 h 2574033"/>
                <a:gd name="connsiteX3" fmla="*/ 1880194 w 1880194"/>
                <a:gd name="connsiteY3" fmla="*/ 2574033 h 2574033"/>
                <a:gd name="connsiteX4" fmla="*/ 1880194 w 1880194"/>
                <a:gd name="connsiteY4" fmla="*/ 2574033 h 2574033"/>
                <a:gd name="connsiteX0" fmla="*/ 0 w 2169042"/>
                <a:gd name="connsiteY0" fmla="*/ 2574033 h 2574033"/>
                <a:gd name="connsiteX1" fmla="*/ 361507 w 2169042"/>
                <a:gd name="connsiteY1" fmla="*/ 2276322 h 2574033"/>
                <a:gd name="connsiteX2" fmla="*/ 1148316 w 2169042"/>
                <a:gd name="connsiteY2" fmla="*/ 954 h 2574033"/>
                <a:gd name="connsiteX3" fmla="*/ 2169042 w 2169042"/>
                <a:gd name="connsiteY3" fmla="*/ 2574033 h 2574033"/>
                <a:gd name="connsiteX4" fmla="*/ 2169042 w 2169042"/>
                <a:gd name="connsiteY4" fmla="*/ 2574033 h 2574033"/>
                <a:gd name="connsiteX0" fmla="*/ 0 w 2185107"/>
                <a:gd name="connsiteY0" fmla="*/ 2573079 h 2573079"/>
                <a:gd name="connsiteX1" fmla="*/ 361507 w 2185107"/>
                <a:gd name="connsiteY1" fmla="*/ 2275368 h 2573079"/>
                <a:gd name="connsiteX2" fmla="*/ 1148316 w 2185107"/>
                <a:gd name="connsiteY2" fmla="*/ 0 h 2573079"/>
                <a:gd name="connsiteX3" fmla="*/ 2083981 w 2185107"/>
                <a:gd name="connsiteY3" fmla="*/ 2275369 h 2573079"/>
                <a:gd name="connsiteX4" fmla="*/ 2169042 w 2185107"/>
                <a:gd name="connsiteY4" fmla="*/ 2573079 h 2573079"/>
                <a:gd name="connsiteX5" fmla="*/ 2169042 w 2185107"/>
                <a:gd name="connsiteY5" fmla="*/ 2573079 h 2573079"/>
                <a:gd name="connsiteX0" fmla="*/ 0 w 2169042"/>
                <a:gd name="connsiteY0" fmla="*/ 2573079 h 2574066"/>
                <a:gd name="connsiteX1" fmla="*/ 361507 w 2169042"/>
                <a:gd name="connsiteY1" fmla="*/ 2275368 h 2574066"/>
                <a:gd name="connsiteX2" fmla="*/ 1148316 w 2169042"/>
                <a:gd name="connsiteY2" fmla="*/ 0 h 2574066"/>
                <a:gd name="connsiteX3" fmla="*/ 1982381 w 2169042"/>
                <a:gd name="connsiteY3" fmla="*/ 2283836 h 2574066"/>
                <a:gd name="connsiteX4" fmla="*/ 2169042 w 2169042"/>
                <a:gd name="connsiteY4" fmla="*/ 2573079 h 2574066"/>
                <a:gd name="connsiteX5" fmla="*/ 2169042 w 2169042"/>
                <a:gd name="connsiteY5" fmla="*/ 2573079 h 2574066"/>
                <a:gd name="connsiteX0" fmla="*/ 0 w 2169042"/>
                <a:gd name="connsiteY0" fmla="*/ 2573079 h 2574066"/>
                <a:gd name="connsiteX1" fmla="*/ 361507 w 2169042"/>
                <a:gd name="connsiteY1" fmla="*/ 2275368 h 2574066"/>
                <a:gd name="connsiteX2" fmla="*/ 1148316 w 2169042"/>
                <a:gd name="connsiteY2" fmla="*/ 0 h 2574066"/>
                <a:gd name="connsiteX3" fmla="*/ 1821514 w 2169042"/>
                <a:gd name="connsiteY3" fmla="*/ 2283836 h 2574066"/>
                <a:gd name="connsiteX4" fmla="*/ 2169042 w 2169042"/>
                <a:gd name="connsiteY4" fmla="*/ 2573079 h 2574066"/>
                <a:gd name="connsiteX5" fmla="*/ 2169042 w 2169042"/>
                <a:gd name="connsiteY5" fmla="*/ 2573079 h 2574066"/>
                <a:gd name="connsiteX0" fmla="*/ 0 w 2169042"/>
                <a:gd name="connsiteY0" fmla="*/ 2437613 h 2438600"/>
                <a:gd name="connsiteX1" fmla="*/ 361507 w 2169042"/>
                <a:gd name="connsiteY1" fmla="*/ 2139902 h 2438600"/>
                <a:gd name="connsiteX2" fmla="*/ 1021316 w 2169042"/>
                <a:gd name="connsiteY2" fmla="*/ 1 h 2438600"/>
                <a:gd name="connsiteX3" fmla="*/ 1821514 w 2169042"/>
                <a:gd name="connsiteY3" fmla="*/ 2148370 h 2438600"/>
                <a:gd name="connsiteX4" fmla="*/ 2169042 w 2169042"/>
                <a:gd name="connsiteY4" fmla="*/ 2437613 h 2438600"/>
                <a:gd name="connsiteX5" fmla="*/ 2169042 w 2169042"/>
                <a:gd name="connsiteY5" fmla="*/ 2437613 h 2438600"/>
                <a:gd name="connsiteX0" fmla="*/ 0 w 2084375"/>
                <a:gd name="connsiteY0" fmla="*/ 2446080 h 2446080"/>
                <a:gd name="connsiteX1" fmla="*/ 276840 w 2084375"/>
                <a:gd name="connsiteY1" fmla="*/ 2139902 h 2446080"/>
                <a:gd name="connsiteX2" fmla="*/ 936649 w 2084375"/>
                <a:gd name="connsiteY2" fmla="*/ 1 h 2446080"/>
                <a:gd name="connsiteX3" fmla="*/ 1736847 w 2084375"/>
                <a:gd name="connsiteY3" fmla="*/ 2148370 h 2446080"/>
                <a:gd name="connsiteX4" fmla="*/ 2084375 w 2084375"/>
                <a:gd name="connsiteY4" fmla="*/ 2437613 h 2446080"/>
                <a:gd name="connsiteX5" fmla="*/ 2084375 w 2084375"/>
                <a:gd name="connsiteY5" fmla="*/ 2437613 h 2446080"/>
                <a:gd name="connsiteX0" fmla="*/ 0 w 2084375"/>
                <a:gd name="connsiteY0" fmla="*/ 2446082 h 2446082"/>
                <a:gd name="connsiteX1" fmla="*/ 327640 w 2084375"/>
                <a:gd name="connsiteY1" fmla="*/ 2131438 h 2446082"/>
                <a:gd name="connsiteX2" fmla="*/ 936649 w 2084375"/>
                <a:gd name="connsiteY2" fmla="*/ 3 h 2446082"/>
                <a:gd name="connsiteX3" fmla="*/ 1736847 w 2084375"/>
                <a:gd name="connsiteY3" fmla="*/ 2148372 h 2446082"/>
                <a:gd name="connsiteX4" fmla="*/ 2084375 w 2084375"/>
                <a:gd name="connsiteY4" fmla="*/ 2437615 h 2446082"/>
                <a:gd name="connsiteX5" fmla="*/ 2084375 w 2084375"/>
                <a:gd name="connsiteY5" fmla="*/ 2437615 h 2446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84375" h="2446082">
                  <a:moveTo>
                    <a:pt x="0" y="2446082"/>
                  </a:moveTo>
                  <a:cubicBezTo>
                    <a:pt x="7088" y="2400008"/>
                    <a:pt x="189417" y="2556740"/>
                    <a:pt x="327640" y="2131438"/>
                  </a:cubicBezTo>
                  <a:cubicBezTo>
                    <a:pt x="465863" y="1706136"/>
                    <a:pt x="701781" y="-2819"/>
                    <a:pt x="936649" y="3"/>
                  </a:cubicBezTo>
                  <a:cubicBezTo>
                    <a:pt x="1171517" y="2825"/>
                    <a:pt x="1566726" y="1719526"/>
                    <a:pt x="1736847" y="2148372"/>
                  </a:cubicBezTo>
                  <a:cubicBezTo>
                    <a:pt x="1906968" y="2577219"/>
                    <a:pt x="2026454" y="2389408"/>
                    <a:pt x="2084375" y="2437615"/>
                  </a:cubicBezTo>
                  <a:lnTo>
                    <a:pt x="2084375" y="2437615"/>
                  </a:lnTo>
                </a:path>
              </a:pathLst>
            </a:custGeom>
            <a:noFill/>
            <a:ln w="38100" cap="flat" cmpd="sng" algn="ctr">
              <a:solidFill>
                <a:srgbClr val="00B0F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</p:grp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E4E7094-1F3B-494C-8803-661162951451}"/>
              </a:ext>
            </a:extLst>
          </p:cNvPr>
          <p:cNvCxnSpPr>
            <a:cxnSpLocks/>
          </p:cNvCxnSpPr>
          <p:nvPr/>
        </p:nvCxnSpPr>
        <p:spPr bwMode="auto">
          <a:xfrm>
            <a:off x="1597974" y="4481311"/>
            <a:ext cx="533400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85CDD4D-98A0-984C-B6DA-B810BBCDBB87}"/>
              </a:ext>
            </a:extLst>
          </p:cNvPr>
          <p:cNvCxnSpPr>
            <a:cxnSpLocks/>
          </p:cNvCxnSpPr>
          <p:nvPr/>
        </p:nvCxnSpPr>
        <p:spPr bwMode="auto">
          <a:xfrm flipV="1">
            <a:off x="1750374" y="640830"/>
            <a:ext cx="0" cy="399288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8A93E9-5B07-9746-B1D9-A829343435FF}"/>
              </a:ext>
            </a:extLst>
          </p:cNvPr>
          <p:cNvCxnSpPr/>
          <p:nvPr/>
        </p:nvCxnSpPr>
        <p:spPr bwMode="auto">
          <a:xfrm>
            <a:off x="5410200" y="869430"/>
            <a:ext cx="0" cy="395859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B050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84EE4B8-B31F-B947-ADDD-A4CBEB3C22EE}"/>
              </a:ext>
            </a:extLst>
          </p:cNvPr>
          <p:cNvCxnSpPr/>
          <p:nvPr/>
        </p:nvCxnSpPr>
        <p:spPr bwMode="auto">
          <a:xfrm>
            <a:off x="5179374" y="869430"/>
            <a:ext cx="0" cy="395859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F0319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642BBE37-82DE-1F4F-91EE-9DB58599D8A4}"/>
              </a:ext>
            </a:extLst>
          </p:cNvPr>
          <p:cNvSpPr/>
          <p:nvPr/>
        </p:nvSpPr>
        <p:spPr bwMode="auto">
          <a:xfrm>
            <a:off x="762000" y="406021"/>
            <a:ext cx="740724" cy="343040"/>
          </a:xfrm>
          <a:prstGeom prst="roundRect">
            <a:avLst/>
          </a:prstGeom>
          <a:noFill/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count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9FE5BD04-377A-7F49-9ABF-BA36268149DC}"/>
              </a:ext>
            </a:extLst>
          </p:cNvPr>
          <p:cNvSpPr/>
          <p:nvPr/>
        </p:nvSpPr>
        <p:spPr bwMode="auto">
          <a:xfrm>
            <a:off x="7104779" y="4184131"/>
            <a:ext cx="1802267" cy="746759"/>
          </a:xfrm>
          <a:prstGeom prst="roundRect">
            <a:avLst/>
          </a:prstGeom>
          <a:noFill/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m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rPr>
              <a:t>emorization score</a:t>
            </a:r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24F56A13-0361-BC4C-A0FC-AA78CBD954B6}"/>
              </a:ext>
            </a:extLst>
          </p:cNvPr>
          <p:cNvSpPr/>
          <p:nvPr/>
        </p:nvSpPr>
        <p:spPr bwMode="auto">
          <a:xfrm>
            <a:off x="4495800" y="1066800"/>
            <a:ext cx="2084375" cy="3413760"/>
          </a:xfrm>
          <a:custGeom>
            <a:avLst/>
            <a:gdLst>
              <a:gd name="connsiteX0" fmla="*/ 0 w 1850065"/>
              <a:gd name="connsiteY0" fmla="*/ 2551821 h 2573086"/>
              <a:gd name="connsiteX1" fmla="*/ 829339 w 1850065"/>
              <a:gd name="connsiteY1" fmla="*/ 7 h 2573086"/>
              <a:gd name="connsiteX2" fmla="*/ 1850065 w 1850065"/>
              <a:gd name="connsiteY2" fmla="*/ 2573086 h 2573086"/>
              <a:gd name="connsiteX3" fmla="*/ 1850065 w 1850065"/>
              <a:gd name="connsiteY3" fmla="*/ 2573086 h 2573086"/>
              <a:gd name="connsiteX0" fmla="*/ 30129 w 1880194"/>
              <a:gd name="connsiteY0" fmla="*/ 2552768 h 2574033"/>
              <a:gd name="connsiteX1" fmla="*/ 72659 w 1880194"/>
              <a:gd name="connsiteY1" fmla="*/ 2276322 h 2574033"/>
              <a:gd name="connsiteX2" fmla="*/ 859468 w 1880194"/>
              <a:gd name="connsiteY2" fmla="*/ 954 h 2574033"/>
              <a:gd name="connsiteX3" fmla="*/ 1880194 w 1880194"/>
              <a:gd name="connsiteY3" fmla="*/ 2574033 h 2574033"/>
              <a:gd name="connsiteX4" fmla="*/ 1880194 w 1880194"/>
              <a:gd name="connsiteY4" fmla="*/ 2574033 h 2574033"/>
              <a:gd name="connsiteX0" fmla="*/ 0 w 2169042"/>
              <a:gd name="connsiteY0" fmla="*/ 2574033 h 2574033"/>
              <a:gd name="connsiteX1" fmla="*/ 361507 w 2169042"/>
              <a:gd name="connsiteY1" fmla="*/ 2276322 h 2574033"/>
              <a:gd name="connsiteX2" fmla="*/ 1148316 w 2169042"/>
              <a:gd name="connsiteY2" fmla="*/ 954 h 2574033"/>
              <a:gd name="connsiteX3" fmla="*/ 2169042 w 2169042"/>
              <a:gd name="connsiteY3" fmla="*/ 2574033 h 2574033"/>
              <a:gd name="connsiteX4" fmla="*/ 2169042 w 2169042"/>
              <a:gd name="connsiteY4" fmla="*/ 2574033 h 2574033"/>
              <a:gd name="connsiteX0" fmla="*/ 0 w 2185107"/>
              <a:gd name="connsiteY0" fmla="*/ 2573079 h 2573079"/>
              <a:gd name="connsiteX1" fmla="*/ 361507 w 2185107"/>
              <a:gd name="connsiteY1" fmla="*/ 2275368 h 2573079"/>
              <a:gd name="connsiteX2" fmla="*/ 1148316 w 2185107"/>
              <a:gd name="connsiteY2" fmla="*/ 0 h 2573079"/>
              <a:gd name="connsiteX3" fmla="*/ 2083981 w 2185107"/>
              <a:gd name="connsiteY3" fmla="*/ 2275369 h 2573079"/>
              <a:gd name="connsiteX4" fmla="*/ 2169042 w 2185107"/>
              <a:gd name="connsiteY4" fmla="*/ 2573079 h 2573079"/>
              <a:gd name="connsiteX5" fmla="*/ 2169042 w 2185107"/>
              <a:gd name="connsiteY5" fmla="*/ 2573079 h 2573079"/>
              <a:gd name="connsiteX0" fmla="*/ 0 w 2169042"/>
              <a:gd name="connsiteY0" fmla="*/ 2573079 h 2574066"/>
              <a:gd name="connsiteX1" fmla="*/ 361507 w 2169042"/>
              <a:gd name="connsiteY1" fmla="*/ 2275368 h 2574066"/>
              <a:gd name="connsiteX2" fmla="*/ 1148316 w 2169042"/>
              <a:gd name="connsiteY2" fmla="*/ 0 h 2574066"/>
              <a:gd name="connsiteX3" fmla="*/ 1982381 w 2169042"/>
              <a:gd name="connsiteY3" fmla="*/ 2283836 h 2574066"/>
              <a:gd name="connsiteX4" fmla="*/ 2169042 w 2169042"/>
              <a:gd name="connsiteY4" fmla="*/ 2573079 h 2574066"/>
              <a:gd name="connsiteX5" fmla="*/ 2169042 w 2169042"/>
              <a:gd name="connsiteY5" fmla="*/ 2573079 h 2574066"/>
              <a:gd name="connsiteX0" fmla="*/ 0 w 2169042"/>
              <a:gd name="connsiteY0" fmla="*/ 2573079 h 2574066"/>
              <a:gd name="connsiteX1" fmla="*/ 361507 w 2169042"/>
              <a:gd name="connsiteY1" fmla="*/ 2275368 h 2574066"/>
              <a:gd name="connsiteX2" fmla="*/ 1148316 w 2169042"/>
              <a:gd name="connsiteY2" fmla="*/ 0 h 2574066"/>
              <a:gd name="connsiteX3" fmla="*/ 1821514 w 2169042"/>
              <a:gd name="connsiteY3" fmla="*/ 2283836 h 2574066"/>
              <a:gd name="connsiteX4" fmla="*/ 2169042 w 2169042"/>
              <a:gd name="connsiteY4" fmla="*/ 2573079 h 2574066"/>
              <a:gd name="connsiteX5" fmla="*/ 2169042 w 2169042"/>
              <a:gd name="connsiteY5" fmla="*/ 2573079 h 2574066"/>
              <a:gd name="connsiteX0" fmla="*/ 0 w 2169042"/>
              <a:gd name="connsiteY0" fmla="*/ 2437613 h 2438600"/>
              <a:gd name="connsiteX1" fmla="*/ 361507 w 2169042"/>
              <a:gd name="connsiteY1" fmla="*/ 2139902 h 2438600"/>
              <a:gd name="connsiteX2" fmla="*/ 1021316 w 2169042"/>
              <a:gd name="connsiteY2" fmla="*/ 1 h 2438600"/>
              <a:gd name="connsiteX3" fmla="*/ 1821514 w 2169042"/>
              <a:gd name="connsiteY3" fmla="*/ 2148370 h 2438600"/>
              <a:gd name="connsiteX4" fmla="*/ 2169042 w 2169042"/>
              <a:gd name="connsiteY4" fmla="*/ 2437613 h 2438600"/>
              <a:gd name="connsiteX5" fmla="*/ 2169042 w 2169042"/>
              <a:gd name="connsiteY5" fmla="*/ 2437613 h 2438600"/>
              <a:gd name="connsiteX0" fmla="*/ 0 w 2084375"/>
              <a:gd name="connsiteY0" fmla="*/ 2446080 h 2446080"/>
              <a:gd name="connsiteX1" fmla="*/ 276840 w 2084375"/>
              <a:gd name="connsiteY1" fmla="*/ 2139902 h 2446080"/>
              <a:gd name="connsiteX2" fmla="*/ 936649 w 2084375"/>
              <a:gd name="connsiteY2" fmla="*/ 1 h 2446080"/>
              <a:gd name="connsiteX3" fmla="*/ 1736847 w 2084375"/>
              <a:gd name="connsiteY3" fmla="*/ 2148370 h 2446080"/>
              <a:gd name="connsiteX4" fmla="*/ 2084375 w 2084375"/>
              <a:gd name="connsiteY4" fmla="*/ 2437613 h 2446080"/>
              <a:gd name="connsiteX5" fmla="*/ 2084375 w 2084375"/>
              <a:gd name="connsiteY5" fmla="*/ 2437613 h 2446080"/>
              <a:gd name="connsiteX0" fmla="*/ 0 w 2084375"/>
              <a:gd name="connsiteY0" fmla="*/ 2446082 h 2446082"/>
              <a:gd name="connsiteX1" fmla="*/ 327640 w 2084375"/>
              <a:gd name="connsiteY1" fmla="*/ 2131438 h 2446082"/>
              <a:gd name="connsiteX2" fmla="*/ 936649 w 2084375"/>
              <a:gd name="connsiteY2" fmla="*/ 3 h 2446082"/>
              <a:gd name="connsiteX3" fmla="*/ 1736847 w 2084375"/>
              <a:gd name="connsiteY3" fmla="*/ 2148372 h 2446082"/>
              <a:gd name="connsiteX4" fmla="*/ 2084375 w 2084375"/>
              <a:gd name="connsiteY4" fmla="*/ 2437615 h 2446082"/>
              <a:gd name="connsiteX5" fmla="*/ 2084375 w 2084375"/>
              <a:gd name="connsiteY5" fmla="*/ 2437615 h 24460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84375" h="2446082">
                <a:moveTo>
                  <a:pt x="0" y="2446082"/>
                </a:moveTo>
                <a:cubicBezTo>
                  <a:pt x="7088" y="2400008"/>
                  <a:pt x="189417" y="2556740"/>
                  <a:pt x="327640" y="2131438"/>
                </a:cubicBezTo>
                <a:cubicBezTo>
                  <a:pt x="465863" y="1706136"/>
                  <a:pt x="701781" y="-2819"/>
                  <a:pt x="936649" y="3"/>
                </a:cubicBezTo>
                <a:cubicBezTo>
                  <a:pt x="1171517" y="2825"/>
                  <a:pt x="1566726" y="1719526"/>
                  <a:pt x="1736847" y="2148372"/>
                </a:cubicBezTo>
                <a:cubicBezTo>
                  <a:pt x="1906968" y="2577219"/>
                  <a:pt x="2026454" y="2389408"/>
                  <a:pt x="2084375" y="2437615"/>
                </a:cubicBezTo>
                <a:lnTo>
                  <a:pt x="2084375" y="2437615"/>
                </a:lnTo>
              </a:path>
            </a:pathLst>
          </a:cu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BD7A9A6-DDAB-AE45-AE53-E6C168F25179}"/>
              </a:ext>
            </a:extLst>
          </p:cNvPr>
          <p:cNvCxnSpPr/>
          <p:nvPr/>
        </p:nvCxnSpPr>
        <p:spPr bwMode="auto">
          <a:xfrm>
            <a:off x="3429000" y="869430"/>
            <a:ext cx="0" cy="395859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B0F0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D617660A-B6F9-1A4F-8505-95F17741899A}"/>
              </a:ext>
            </a:extLst>
          </p:cNvPr>
          <p:cNvSpPr txBox="1">
            <a:spLocks/>
          </p:cNvSpPr>
          <p:nvPr/>
        </p:nvSpPr>
        <p:spPr bwMode="auto">
          <a:xfrm>
            <a:off x="609600" y="5257800"/>
            <a:ext cx="8153400" cy="6065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0" dirty="0">
                <a:latin typeface="Arial" charset="0"/>
                <a:cs typeface="Arial" charset="0"/>
              </a:rPr>
              <a:t>(let’s assume again these are normally distributed) </a:t>
            </a:r>
            <a:endParaRPr lang="en-US" b="0" dirty="0">
              <a:solidFill>
                <a:srgbClr val="99CC00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8073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5000" b="1" dirty="0">
                <a:solidFill>
                  <a:schemeClr val="tx1"/>
                </a:solidFill>
                <a:latin typeface="Arial" charset="0"/>
                <a:cs typeface="Arial" charset="0"/>
              </a:rPr>
              <a:t>any statistical tests ::</a:t>
            </a:r>
          </a:p>
          <a:p>
            <a:endParaRPr lang="en-US" sz="5000" dirty="0">
              <a:latin typeface="Arial" charset="0"/>
              <a:cs typeface="Arial" charset="0"/>
            </a:endParaRPr>
          </a:p>
          <a:p>
            <a:pPr algn="ctr"/>
            <a:r>
              <a:rPr lang="en-US" sz="5000" b="1" dirty="0">
                <a:solidFill>
                  <a:srgbClr val="99CC00"/>
                </a:solidFill>
                <a:latin typeface="Arial" charset="0"/>
                <a:cs typeface="Arial" charset="0"/>
              </a:rPr>
              <a:t>signal</a:t>
            </a:r>
          </a:p>
          <a:p>
            <a:pPr algn="ctr"/>
            <a:r>
              <a:rPr lang="en-US" sz="5000" b="1" dirty="0">
                <a:solidFill>
                  <a:srgbClr val="FF9900"/>
                </a:solidFill>
                <a:latin typeface="Arial" charset="0"/>
                <a:cs typeface="Arial" charset="0"/>
              </a:rPr>
              <a:t>noise</a:t>
            </a:r>
            <a:r>
              <a:rPr lang="en-US" sz="5000" b="1" dirty="0">
                <a:latin typeface="Arial" charset="0"/>
                <a:cs typeface="Arial" charset="0"/>
              </a:rPr>
              <a:t> 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73E1647-D496-3C48-92D1-E9E7C656D390}"/>
              </a:ext>
            </a:extLst>
          </p:cNvPr>
          <p:cNvCxnSpPr/>
          <p:nvPr/>
        </p:nvCxnSpPr>
        <p:spPr bwMode="auto">
          <a:xfrm>
            <a:off x="3352800" y="4343400"/>
            <a:ext cx="23622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242939206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5000" b="1" dirty="0">
                <a:solidFill>
                  <a:schemeClr val="tx1"/>
                </a:solidFill>
                <a:latin typeface="Arial" charset="0"/>
                <a:cs typeface="Arial" charset="0"/>
              </a:rPr>
              <a:t>ANOVA ::</a:t>
            </a:r>
          </a:p>
          <a:p>
            <a:endParaRPr lang="en-US" sz="5000" dirty="0">
              <a:latin typeface="Arial" charset="0"/>
              <a:cs typeface="Arial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71C1BBA-2275-FF4D-8062-D2C5BD9E6FDE}"/>
              </a:ext>
            </a:extLst>
          </p:cNvPr>
          <p:cNvSpPr/>
          <p:nvPr/>
        </p:nvSpPr>
        <p:spPr>
          <a:xfrm>
            <a:off x="1714500" y="3810000"/>
            <a:ext cx="5715000" cy="9725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eaLnBrk="0" hangingPunct="0">
              <a:spcBef>
                <a:spcPct val="20000"/>
              </a:spcBef>
            </a:pPr>
            <a:r>
              <a:rPr lang="en-US" sz="2600" kern="0" dirty="0">
                <a:solidFill>
                  <a:srgbClr val="99CC00"/>
                </a:solidFill>
              </a:rPr>
              <a:t>difference between group means</a:t>
            </a:r>
          </a:p>
          <a:p>
            <a:pPr lvl="0" algn="ctr" eaLnBrk="0" hangingPunct="0">
              <a:spcBef>
                <a:spcPct val="20000"/>
              </a:spcBef>
            </a:pPr>
            <a:r>
              <a:rPr lang="en-US" sz="2600" kern="0" dirty="0">
                <a:solidFill>
                  <a:srgbClr val="FF9900"/>
                </a:solidFill>
              </a:rPr>
              <a:t>variability of groups</a:t>
            </a:r>
            <a:endParaRPr lang="en-US" sz="2600" kern="0" dirty="0">
              <a:solidFill>
                <a:srgbClr val="404040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E5B17FC-9EE5-0340-BDB1-EA74F0508CDD}"/>
              </a:ext>
            </a:extLst>
          </p:cNvPr>
          <p:cNvCxnSpPr>
            <a:cxnSpLocks/>
          </p:cNvCxnSpPr>
          <p:nvPr/>
        </p:nvCxnSpPr>
        <p:spPr bwMode="auto">
          <a:xfrm>
            <a:off x="1981200" y="4343400"/>
            <a:ext cx="53340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3407472-1E7F-A84F-AF36-531E65A40D91}"/>
              </a:ext>
            </a:extLst>
          </p:cNvPr>
          <p:cNvGrpSpPr/>
          <p:nvPr/>
        </p:nvGrpSpPr>
        <p:grpSpPr>
          <a:xfrm>
            <a:off x="4648200" y="152400"/>
            <a:ext cx="4161981" cy="3429000"/>
            <a:chOff x="4191000" y="19510"/>
            <a:chExt cx="4619181" cy="3805682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39F1E8D-7561-FE4B-B288-4A0D1784F7A9}"/>
                </a:ext>
              </a:extLst>
            </p:cNvPr>
            <p:cNvSpPr/>
            <p:nvPr/>
          </p:nvSpPr>
          <p:spPr>
            <a:xfrm>
              <a:off x="6080050" y="3556899"/>
              <a:ext cx="571985" cy="26829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FF9900"/>
                  </a:solidFill>
                </a:rPr>
                <a:t>noise</a:t>
              </a:r>
              <a:endParaRPr lang="en-US" dirty="0"/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3CA2A5F4-6452-3A45-8970-F9E7D46A453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050079" y="3539993"/>
              <a:ext cx="1430252" cy="0"/>
            </a:xfrm>
            <a:prstGeom prst="straightConnector1">
              <a:avLst/>
            </a:prstGeom>
            <a:solidFill>
              <a:schemeClr val="accent1"/>
            </a:solidFill>
            <a:ln w="63500" cap="flat" cmpd="sng" algn="ctr">
              <a:solidFill>
                <a:srgbClr val="FF9900"/>
              </a:solidFill>
              <a:prstDash val="solid"/>
              <a:round/>
              <a:headEnd type="triangle" w="sm" len="sm"/>
              <a:tailEnd type="triangle" w="sm" len="sm"/>
            </a:ln>
            <a:effectLst/>
          </p:spPr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C5C7ABA7-F9AF-104C-B3DF-3C69270268D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700484" y="3571480"/>
              <a:ext cx="1430253" cy="0"/>
            </a:xfrm>
            <a:prstGeom prst="straightConnector1">
              <a:avLst/>
            </a:prstGeom>
            <a:solidFill>
              <a:schemeClr val="accent1"/>
            </a:solidFill>
            <a:ln w="63500" cap="flat" cmpd="sng" algn="ctr">
              <a:solidFill>
                <a:srgbClr val="FF9900"/>
              </a:solidFill>
              <a:prstDash val="solid"/>
              <a:round/>
              <a:headEnd type="triangle" w="sm" len="sm"/>
              <a:tailEnd type="triangle" w="sm" len="sm"/>
            </a:ln>
            <a:effectLst/>
          </p:spPr>
        </p:cxn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5D22C578-A5D6-F94B-8898-33F4B64BCA95}"/>
                </a:ext>
              </a:extLst>
            </p:cNvPr>
            <p:cNvGrpSpPr/>
            <p:nvPr/>
          </p:nvGrpSpPr>
          <p:grpSpPr>
            <a:xfrm>
              <a:off x="4191000" y="109019"/>
              <a:ext cx="4619181" cy="3626059"/>
              <a:chOff x="1597974" y="640830"/>
              <a:chExt cx="5334000" cy="4187192"/>
            </a:xfrm>
          </p:grpSpPr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10322353-BA9E-7D4F-9887-625018871DC6}"/>
                  </a:ext>
                </a:extLst>
              </p:cNvPr>
              <p:cNvGrpSpPr/>
              <p:nvPr/>
            </p:nvGrpSpPr>
            <p:grpSpPr>
              <a:xfrm>
                <a:off x="2487625" y="1037070"/>
                <a:ext cx="3834178" cy="3413760"/>
                <a:chOff x="3431226" y="1390720"/>
                <a:chExt cx="3834178" cy="3413760"/>
              </a:xfrm>
            </p:grpSpPr>
            <p:sp>
              <p:nvSpPr>
                <p:cNvPr id="23" name="Freeform 22">
                  <a:extLst>
                    <a:ext uri="{FF2B5EF4-FFF2-40B4-BE49-F238E27FC236}">
                      <a16:creationId xmlns:a16="http://schemas.microsoft.com/office/drawing/2014/main" id="{163A88A2-9086-4743-9793-76ACEDF834EA}"/>
                    </a:ext>
                  </a:extLst>
                </p:cNvPr>
                <p:cNvSpPr/>
                <p:nvPr/>
              </p:nvSpPr>
              <p:spPr bwMode="auto">
                <a:xfrm>
                  <a:off x="5181029" y="1390720"/>
                  <a:ext cx="2084375" cy="3413760"/>
                </a:xfrm>
                <a:custGeom>
                  <a:avLst/>
                  <a:gdLst>
                    <a:gd name="connsiteX0" fmla="*/ 0 w 1850065"/>
                    <a:gd name="connsiteY0" fmla="*/ 2551821 h 2573086"/>
                    <a:gd name="connsiteX1" fmla="*/ 829339 w 1850065"/>
                    <a:gd name="connsiteY1" fmla="*/ 7 h 2573086"/>
                    <a:gd name="connsiteX2" fmla="*/ 1850065 w 1850065"/>
                    <a:gd name="connsiteY2" fmla="*/ 2573086 h 2573086"/>
                    <a:gd name="connsiteX3" fmla="*/ 1850065 w 1850065"/>
                    <a:gd name="connsiteY3" fmla="*/ 2573086 h 2573086"/>
                    <a:gd name="connsiteX0" fmla="*/ 30129 w 1880194"/>
                    <a:gd name="connsiteY0" fmla="*/ 2552768 h 2574033"/>
                    <a:gd name="connsiteX1" fmla="*/ 72659 w 1880194"/>
                    <a:gd name="connsiteY1" fmla="*/ 2276322 h 2574033"/>
                    <a:gd name="connsiteX2" fmla="*/ 859468 w 1880194"/>
                    <a:gd name="connsiteY2" fmla="*/ 954 h 2574033"/>
                    <a:gd name="connsiteX3" fmla="*/ 1880194 w 1880194"/>
                    <a:gd name="connsiteY3" fmla="*/ 2574033 h 2574033"/>
                    <a:gd name="connsiteX4" fmla="*/ 1880194 w 1880194"/>
                    <a:gd name="connsiteY4" fmla="*/ 2574033 h 2574033"/>
                    <a:gd name="connsiteX0" fmla="*/ 0 w 2169042"/>
                    <a:gd name="connsiteY0" fmla="*/ 2574033 h 2574033"/>
                    <a:gd name="connsiteX1" fmla="*/ 361507 w 2169042"/>
                    <a:gd name="connsiteY1" fmla="*/ 2276322 h 2574033"/>
                    <a:gd name="connsiteX2" fmla="*/ 1148316 w 2169042"/>
                    <a:gd name="connsiteY2" fmla="*/ 954 h 2574033"/>
                    <a:gd name="connsiteX3" fmla="*/ 2169042 w 2169042"/>
                    <a:gd name="connsiteY3" fmla="*/ 2574033 h 2574033"/>
                    <a:gd name="connsiteX4" fmla="*/ 2169042 w 2169042"/>
                    <a:gd name="connsiteY4" fmla="*/ 2574033 h 2574033"/>
                    <a:gd name="connsiteX0" fmla="*/ 0 w 2185107"/>
                    <a:gd name="connsiteY0" fmla="*/ 2573079 h 2573079"/>
                    <a:gd name="connsiteX1" fmla="*/ 361507 w 2185107"/>
                    <a:gd name="connsiteY1" fmla="*/ 2275368 h 2573079"/>
                    <a:gd name="connsiteX2" fmla="*/ 1148316 w 2185107"/>
                    <a:gd name="connsiteY2" fmla="*/ 0 h 2573079"/>
                    <a:gd name="connsiteX3" fmla="*/ 2083981 w 2185107"/>
                    <a:gd name="connsiteY3" fmla="*/ 2275369 h 2573079"/>
                    <a:gd name="connsiteX4" fmla="*/ 2169042 w 2185107"/>
                    <a:gd name="connsiteY4" fmla="*/ 2573079 h 2573079"/>
                    <a:gd name="connsiteX5" fmla="*/ 2169042 w 2185107"/>
                    <a:gd name="connsiteY5" fmla="*/ 2573079 h 2573079"/>
                    <a:gd name="connsiteX0" fmla="*/ 0 w 2169042"/>
                    <a:gd name="connsiteY0" fmla="*/ 2573079 h 2574066"/>
                    <a:gd name="connsiteX1" fmla="*/ 361507 w 2169042"/>
                    <a:gd name="connsiteY1" fmla="*/ 2275368 h 2574066"/>
                    <a:gd name="connsiteX2" fmla="*/ 1148316 w 2169042"/>
                    <a:gd name="connsiteY2" fmla="*/ 0 h 2574066"/>
                    <a:gd name="connsiteX3" fmla="*/ 1982381 w 2169042"/>
                    <a:gd name="connsiteY3" fmla="*/ 2283836 h 2574066"/>
                    <a:gd name="connsiteX4" fmla="*/ 2169042 w 2169042"/>
                    <a:gd name="connsiteY4" fmla="*/ 2573079 h 2574066"/>
                    <a:gd name="connsiteX5" fmla="*/ 2169042 w 2169042"/>
                    <a:gd name="connsiteY5" fmla="*/ 2573079 h 2574066"/>
                    <a:gd name="connsiteX0" fmla="*/ 0 w 2169042"/>
                    <a:gd name="connsiteY0" fmla="*/ 2573079 h 2574066"/>
                    <a:gd name="connsiteX1" fmla="*/ 361507 w 2169042"/>
                    <a:gd name="connsiteY1" fmla="*/ 2275368 h 2574066"/>
                    <a:gd name="connsiteX2" fmla="*/ 1148316 w 2169042"/>
                    <a:gd name="connsiteY2" fmla="*/ 0 h 2574066"/>
                    <a:gd name="connsiteX3" fmla="*/ 1821514 w 2169042"/>
                    <a:gd name="connsiteY3" fmla="*/ 2283836 h 2574066"/>
                    <a:gd name="connsiteX4" fmla="*/ 2169042 w 2169042"/>
                    <a:gd name="connsiteY4" fmla="*/ 2573079 h 2574066"/>
                    <a:gd name="connsiteX5" fmla="*/ 2169042 w 2169042"/>
                    <a:gd name="connsiteY5" fmla="*/ 2573079 h 2574066"/>
                    <a:gd name="connsiteX0" fmla="*/ 0 w 2169042"/>
                    <a:gd name="connsiteY0" fmla="*/ 2437613 h 2438600"/>
                    <a:gd name="connsiteX1" fmla="*/ 361507 w 2169042"/>
                    <a:gd name="connsiteY1" fmla="*/ 2139902 h 2438600"/>
                    <a:gd name="connsiteX2" fmla="*/ 1021316 w 2169042"/>
                    <a:gd name="connsiteY2" fmla="*/ 1 h 2438600"/>
                    <a:gd name="connsiteX3" fmla="*/ 1821514 w 2169042"/>
                    <a:gd name="connsiteY3" fmla="*/ 2148370 h 2438600"/>
                    <a:gd name="connsiteX4" fmla="*/ 2169042 w 2169042"/>
                    <a:gd name="connsiteY4" fmla="*/ 2437613 h 2438600"/>
                    <a:gd name="connsiteX5" fmla="*/ 2169042 w 2169042"/>
                    <a:gd name="connsiteY5" fmla="*/ 2437613 h 2438600"/>
                    <a:gd name="connsiteX0" fmla="*/ 0 w 2084375"/>
                    <a:gd name="connsiteY0" fmla="*/ 2446080 h 2446080"/>
                    <a:gd name="connsiteX1" fmla="*/ 276840 w 2084375"/>
                    <a:gd name="connsiteY1" fmla="*/ 2139902 h 2446080"/>
                    <a:gd name="connsiteX2" fmla="*/ 936649 w 2084375"/>
                    <a:gd name="connsiteY2" fmla="*/ 1 h 2446080"/>
                    <a:gd name="connsiteX3" fmla="*/ 1736847 w 2084375"/>
                    <a:gd name="connsiteY3" fmla="*/ 2148370 h 2446080"/>
                    <a:gd name="connsiteX4" fmla="*/ 2084375 w 2084375"/>
                    <a:gd name="connsiteY4" fmla="*/ 2437613 h 2446080"/>
                    <a:gd name="connsiteX5" fmla="*/ 2084375 w 2084375"/>
                    <a:gd name="connsiteY5" fmla="*/ 2437613 h 2446080"/>
                    <a:gd name="connsiteX0" fmla="*/ 0 w 2084375"/>
                    <a:gd name="connsiteY0" fmla="*/ 2446082 h 2446082"/>
                    <a:gd name="connsiteX1" fmla="*/ 327640 w 2084375"/>
                    <a:gd name="connsiteY1" fmla="*/ 2131438 h 2446082"/>
                    <a:gd name="connsiteX2" fmla="*/ 936649 w 2084375"/>
                    <a:gd name="connsiteY2" fmla="*/ 3 h 2446082"/>
                    <a:gd name="connsiteX3" fmla="*/ 1736847 w 2084375"/>
                    <a:gd name="connsiteY3" fmla="*/ 2148372 h 2446082"/>
                    <a:gd name="connsiteX4" fmla="*/ 2084375 w 2084375"/>
                    <a:gd name="connsiteY4" fmla="*/ 2437615 h 2446082"/>
                    <a:gd name="connsiteX5" fmla="*/ 2084375 w 2084375"/>
                    <a:gd name="connsiteY5" fmla="*/ 2437615 h 24460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084375" h="2446082">
                      <a:moveTo>
                        <a:pt x="0" y="2446082"/>
                      </a:moveTo>
                      <a:cubicBezTo>
                        <a:pt x="7088" y="2400008"/>
                        <a:pt x="189417" y="2556740"/>
                        <a:pt x="327640" y="2131438"/>
                      </a:cubicBezTo>
                      <a:cubicBezTo>
                        <a:pt x="465863" y="1706136"/>
                        <a:pt x="701781" y="-2819"/>
                        <a:pt x="936649" y="3"/>
                      </a:cubicBezTo>
                      <a:cubicBezTo>
                        <a:pt x="1171517" y="2825"/>
                        <a:pt x="1566726" y="1719526"/>
                        <a:pt x="1736847" y="2148372"/>
                      </a:cubicBezTo>
                      <a:cubicBezTo>
                        <a:pt x="1906968" y="2577219"/>
                        <a:pt x="2026454" y="2389408"/>
                        <a:pt x="2084375" y="2437615"/>
                      </a:cubicBezTo>
                      <a:lnTo>
                        <a:pt x="2084375" y="2437615"/>
                      </a:lnTo>
                    </a:path>
                  </a:pathLst>
                </a:custGeom>
                <a:noFill/>
                <a:ln w="38100" cap="flat" cmpd="sng" algn="ctr">
                  <a:solidFill>
                    <a:srgbClr val="C0629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-112" charset="0"/>
                    <a:ea typeface="Arial" pitchFamily="-112" charset="0"/>
                    <a:cs typeface="Arial" pitchFamily="-112" charset="0"/>
                  </a:endParaRPr>
                </a:p>
              </p:txBody>
            </p:sp>
            <p:sp>
              <p:nvSpPr>
                <p:cNvPr id="24" name="Freeform 23">
                  <a:extLst>
                    <a:ext uri="{FF2B5EF4-FFF2-40B4-BE49-F238E27FC236}">
                      <a16:creationId xmlns:a16="http://schemas.microsoft.com/office/drawing/2014/main" id="{8971A2F5-D22F-0A42-B2F5-9FDC89241223}"/>
                    </a:ext>
                  </a:extLst>
                </p:cNvPr>
                <p:cNvSpPr/>
                <p:nvPr/>
              </p:nvSpPr>
              <p:spPr bwMode="auto">
                <a:xfrm>
                  <a:off x="3431226" y="1390720"/>
                  <a:ext cx="2084375" cy="3413760"/>
                </a:xfrm>
                <a:custGeom>
                  <a:avLst/>
                  <a:gdLst>
                    <a:gd name="connsiteX0" fmla="*/ 0 w 1850065"/>
                    <a:gd name="connsiteY0" fmla="*/ 2551821 h 2573086"/>
                    <a:gd name="connsiteX1" fmla="*/ 829339 w 1850065"/>
                    <a:gd name="connsiteY1" fmla="*/ 7 h 2573086"/>
                    <a:gd name="connsiteX2" fmla="*/ 1850065 w 1850065"/>
                    <a:gd name="connsiteY2" fmla="*/ 2573086 h 2573086"/>
                    <a:gd name="connsiteX3" fmla="*/ 1850065 w 1850065"/>
                    <a:gd name="connsiteY3" fmla="*/ 2573086 h 2573086"/>
                    <a:gd name="connsiteX0" fmla="*/ 30129 w 1880194"/>
                    <a:gd name="connsiteY0" fmla="*/ 2552768 h 2574033"/>
                    <a:gd name="connsiteX1" fmla="*/ 72659 w 1880194"/>
                    <a:gd name="connsiteY1" fmla="*/ 2276322 h 2574033"/>
                    <a:gd name="connsiteX2" fmla="*/ 859468 w 1880194"/>
                    <a:gd name="connsiteY2" fmla="*/ 954 h 2574033"/>
                    <a:gd name="connsiteX3" fmla="*/ 1880194 w 1880194"/>
                    <a:gd name="connsiteY3" fmla="*/ 2574033 h 2574033"/>
                    <a:gd name="connsiteX4" fmla="*/ 1880194 w 1880194"/>
                    <a:gd name="connsiteY4" fmla="*/ 2574033 h 2574033"/>
                    <a:gd name="connsiteX0" fmla="*/ 0 w 2169042"/>
                    <a:gd name="connsiteY0" fmla="*/ 2574033 h 2574033"/>
                    <a:gd name="connsiteX1" fmla="*/ 361507 w 2169042"/>
                    <a:gd name="connsiteY1" fmla="*/ 2276322 h 2574033"/>
                    <a:gd name="connsiteX2" fmla="*/ 1148316 w 2169042"/>
                    <a:gd name="connsiteY2" fmla="*/ 954 h 2574033"/>
                    <a:gd name="connsiteX3" fmla="*/ 2169042 w 2169042"/>
                    <a:gd name="connsiteY3" fmla="*/ 2574033 h 2574033"/>
                    <a:gd name="connsiteX4" fmla="*/ 2169042 w 2169042"/>
                    <a:gd name="connsiteY4" fmla="*/ 2574033 h 2574033"/>
                    <a:gd name="connsiteX0" fmla="*/ 0 w 2185107"/>
                    <a:gd name="connsiteY0" fmla="*/ 2573079 h 2573079"/>
                    <a:gd name="connsiteX1" fmla="*/ 361507 w 2185107"/>
                    <a:gd name="connsiteY1" fmla="*/ 2275368 h 2573079"/>
                    <a:gd name="connsiteX2" fmla="*/ 1148316 w 2185107"/>
                    <a:gd name="connsiteY2" fmla="*/ 0 h 2573079"/>
                    <a:gd name="connsiteX3" fmla="*/ 2083981 w 2185107"/>
                    <a:gd name="connsiteY3" fmla="*/ 2275369 h 2573079"/>
                    <a:gd name="connsiteX4" fmla="*/ 2169042 w 2185107"/>
                    <a:gd name="connsiteY4" fmla="*/ 2573079 h 2573079"/>
                    <a:gd name="connsiteX5" fmla="*/ 2169042 w 2185107"/>
                    <a:gd name="connsiteY5" fmla="*/ 2573079 h 2573079"/>
                    <a:gd name="connsiteX0" fmla="*/ 0 w 2169042"/>
                    <a:gd name="connsiteY0" fmla="*/ 2573079 h 2574066"/>
                    <a:gd name="connsiteX1" fmla="*/ 361507 w 2169042"/>
                    <a:gd name="connsiteY1" fmla="*/ 2275368 h 2574066"/>
                    <a:gd name="connsiteX2" fmla="*/ 1148316 w 2169042"/>
                    <a:gd name="connsiteY2" fmla="*/ 0 h 2574066"/>
                    <a:gd name="connsiteX3" fmla="*/ 1982381 w 2169042"/>
                    <a:gd name="connsiteY3" fmla="*/ 2283836 h 2574066"/>
                    <a:gd name="connsiteX4" fmla="*/ 2169042 w 2169042"/>
                    <a:gd name="connsiteY4" fmla="*/ 2573079 h 2574066"/>
                    <a:gd name="connsiteX5" fmla="*/ 2169042 w 2169042"/>
                    <a:gd name="connsiteY5" fmla="*/ 2573079 h 2574066"/>
                    <a:gd name="connsiteX0" fmla="*/ 0 w 2169042"/>
                    <a:gd name="connsiteY0" fmla="*/ 2573079 h 2574066"/>
                    <a:gd name="connsiteX1" fmla="*/ 361507 w 2169042"/>
                    <a:gd name="connsiteY1" fmla="*/ 2275368 h 2574066"/>
                    <a:gd name="connsiteX2" fmla="*/ 1148316 w 2169042"/>
                    <a:gd name="connsiteY2" fmla="*/ 0 h 2574066"/>
                    <a:gd name="connsiteX3" fmla="*/ 1821514 w 2169042"/>
                    <a:gd name="connsiteY3" fmla="*/ 2283836 h 2574066"/>
                    <a:gd name="connsiteX4" fmla="*/ 2169042 w 2169042"/>
                    <a:gd name="connsiteY4" fmla="*/ 2573079 h 2574066"/>
                    <a:gd name="connsiteX5" fmla="*/ 2169042 w 2169042"/>
                    <a:gd name="connsiteY5" fmla="*/ 2573079 h 2574066"/>
                    <a:gd name="connsiteX0" fmla="*/ 0 w 2169042"/>
                    <a:gd name="connsiteY0" fmla="*/ 2437613 h 2438600"/>
                    <a:gd name="connsiteX1" fmla="*/ 361507 w 2169042"/>
                    <a:gd name="connsiteY1" fmla="*/ 2139902 h 2438600"/>
                    <a:gd name="connsiteX2" fmla="*/ 1021316 w 2169042"/>
                    <a:gd name="connsiteY2" fmla="*/ 1 h 2438600"/>
                    <a:gd name="connsiteX3" fmla="*/ 1821514 w 2169042"/>
                    <a:gd name="connsiteY3" fmla="*/ 2148370 h 2438600"/>
                    <a:gd name="connsiteX4" fmla="*/ 2169042 w 2169042"/>
                    <a:gd name="connsiteY4" fmla="*/ 2437613 h 2438600"/>
                    <a:gd name="connsiteX5" fmla="*/ 2169042 w 2169042"/>
                    <a:gd name="connsiteY5" fmla="*/ 2437613 h 2438600"/>
                    <a:gd name="connsiteX0" fmla="*/ 0 w 2084375"/>
                    <a:gd name="connsiteY0" fmla="*/ 2446080 h 2446080"/>
                    <a:gd name="connsiteX1" fmla="*/ 276840 w 2084375"/>
                    <a:gd name="connsiteY1" fmla="*/ 2139902 h 2446080"/>
                    <a:gd name="connsiteX2" fmla="*/ 936649 w 2084375"/>
                    <a:gd name="connsiteY2" fmla="*/ 1 h 2446080"/>
                    <a:gd name="connsiteX3" fmla="*/ 1736847 w 2084375"/>
                    <a:gd name="connsiteY3" fmla="*/ 2148370 h 2446080"/>
                    <a:gd name="connsiteX4" fmla="*/ 2084375 w 2084375"/>
                    <a:gd name="connsiteY4" fmla="*/ 2437613 h 2446080"/>
                    <a:gd name="connsiteX5" fmla="*/ 2084375 w 2084375"/>
                    <a:gd name="connsiteY5" fmla="*/ 2437613 h 2446080"/>
                    <a:gd name="connsiteX0" fmla="*/ 0 w 2084375"/>
                    <a:gd name="connsiteY0" fmla="*/ 2446082 h 2446082"/>
                    <a:gd name="connsiteX1" fmla="*/ 327640 w 2084375"/>
                    <a:gd name="connsiteY1" fmla="*/ 2131438 h 2446082"/>
                    <a:gd name="connsiteX2" fmla="*/ 936649 w 2084375"/>
                    <a:gd name="connsiteY2" fmla="*/ 3 h 2446082"/>
                    <a:gd name="connsiteX3" fmla="*/ 1736847 w 2084375"/>
                    <a:gd name="connsiteY3" fmla="*/ 2148372 h 2446082"/>
                    <a:gd name="connsiteX4" fmla="*/ 2084375 w 2084375"/>
                    <a:gd name="connsiteY4" fmla="*/ 2437615 h 2446082"/>
                    <a:gd name="connsiteX5" fmla="*/ 2084375 w 2084375"/>
                    <a:gd name="connsiteY5" fmla="*/ 2437615 h 24460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084375" h="2446082">
                      <a:moveTo>
                        <a:pt x="0" y="2446082"/>
                      </a:moveTo>
                      <a:cubicBezTo>
                        <a:pt x="7088" y="2400008"/>
                        <a:pt x="189417" y="2556740"/>
                        <a:pt x="327640" y="2131438"/>
                      </a:cubicBezTo>
                      <a:cubicBezTo>
                        <a:pt x="465863" y="1706136"/>
                        <a:pt x="701781" y="-2819"/>
                        <a:pt x="936649" y="3"/>
                      </a:cubicBezTo>
                      <a:cubicBezTo>
                        <a:pt x="1171517" y="2825"/>
                        <a:pt x="1566726" y="1719526"/>
                        <a:pt x="1736847" y="2148372"/>
                      </a:cubicBezTo>
                      <a:cubicBezTo>
                        <a:pt x="1906968" y="2577219"/>
                        <a:pt x="2026454" y="2389408"/>
                        <a:pt x="2084375" y="2437615"/>
                      </a:cubicBezTo>
                      <a:lnTo>
                        <a:pt x="2084375" y="2437615"/>
                      </a:lnTo>
                    </a:path>
                  </a:pathLst>
                </a:custGeom>
                <a:noFill/>
                <a:ln w="38100" cap="flat" cmpd="sng" algn="ctr">
                  <a:solidFill>
                    <a:srgbClr val="00B0F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-112" charset="0"/>
                    <a:ea typeface="Arial" pitchFamily="-112" charset="0"/>
                    <a:cs typeface="Arial" pitchFamily="-112" charset="0"/>
                  </a:endParaRPr>
                </a:p>
              </p:txBody>
            </p:sp>
          </p:grp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70F940E1-16D9-F642-AC50-3EA9CF49DEE0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1597974" y="4481311"/>
                <a:ext cx="5334000" cy="0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217AAD30-890F-A946-B644-109AC930AA81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1750374" y="640830"/>
                <a:ext cx="0" cy="3992881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A17FD869-C83E-4D46-A694-9B6C21A587B7}"/>
                  </a:ext>
                </a:extLst>
              </p:cNvPr>
              <p:cNvCxnSpPr/>
              <p:nvPr/>
            </p:nvCxnSpPr>
            <p:spPr bwMode="auto">
              <a:xfrm>
                <a:off x="5410200" y="869430"/>
                <a:ext cx="0" cy="3958592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rgbClr val="00B050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F6978612-0BCF-194F-B6A2-98C7859AAD50}"/>
                  </a:ext>
                </a:extLst>
              </p:cNvPr>
              <p:cNvCxnSpPr/>
              <p:nvPr/>
            </p:nvCxnSpPr>
            <p:spPr bwMode="auto">
              <a:xfrm>
                <a:off x="5179374" y="869430"/>
                <a:ext cx="0" cy="3958592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rgbClr val="F03191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29" name="Freeform 28">
                <a:extLst>
                  <a:ext uri="{FF2B5EF4-FFF2-40B4-BE49-F238E27FC236}">
                    <a16:creationId xmlns:a16="http://schemas.microsoft.com/office/drawing/2014/main" id="{EACF76A8-C295-EF48-98F2-18513111F108}"/>
                  </a:ext>
                </a:extLst>
              </p:cNvPr>
              <p:cNvSpPr/>
              <p:nvPr/>
            </p:nvSpPr>
            <p:spPr bwMode="auto">
              <a:xfrm>
                <a:off x="4495800" y="1066800"/>
                <a:ext cx="2084375" cy="3413760"/>
              </a:xfrm>
              <a:custGeom>
                <a:avLst/>
                <a:gdLst>
                  <a:gd name="connsiteX0" fmla="*/ 0 w 1850065"/>
                  <a:gd name="connsiteY0" fmla="*/ 2551821 h 2573086"/>
                  <a:gd name="connsiteX1" fmla="*/ 829339 w 1850065"/>
                  <a:gd name="connsiteY1" fmla="*/ 7 h 2573086"/>
                  <a:gd name="connsiteX2" fmla="*/ 1850065 w 1850065"/>
                  <a:gd name="connsiteY2" fmla="*/ 2573086 h 2573086"/>
                  <a:gd name="connsiteX3" fmla="*/ 1850065 w 1850065"/>
                  <a:gd name="connsiteY3" fmla="*/ 2573086 h 2573086"/>
                  <a:gd name="connsiteX0" fmla="*/ 30129 w 1880194"/>
                  <a:gd name="connsiteY0" fmla="*/ 2552768 h 2574033"/>
                  <a:gd name="connsiteX1" fmla="*/ 72659 w 1880194"/>
                  <a:gd name="connsiteY1" fmla="*/ 2276322 h 2574033"/>
                  <a:gd name="connsiteX2" fmla="*/ 859468 w 1880194"/>
                  <a:gd name="connsiteY2" fmla="*/ 954 h 2574033"/>
                  <a:gd name="connsiteX3" fmla="*/ 1880194 w 1880194"/>
                  <a:gd name="connsiteY3" fmla="*/ 2574033 h 2574033"/>
                  <a:gd name="connsiteX4" fmla="*/ 1880194 w 1880194"/>
                  <a:gd name="connsiteY4" fmla="*/ 2574033 h 2574033"/>
                  <a:gd name="connsiteX0" fmla="*/ 0 w 2169042"/>
                  <a:gd name="connsiteY0" fmla="*/ 2574033 h 2574033"/>
                  <a:gd name="connsiteX1" fmla="*/ 361507 w 2169042"/>
                  <a:gd name="connsiteY1" fmla="*/ 2276322 h 2574033"/>
                  <a:gd name="connsiteX2" fmla="*/ 1148316 w 2169042"/>
                  <a:gd name="connsiteY2" fmla="*/ 954 h 2574033"/>
                  <a:gd name="connsiteX3" fmla="*/ 2169042 w 2169042"/>
                  <a:gd name="connsiteY3" fmla="*/ 2574033 h 2574033"/>
                  <a:gd name="connsiteX4" fmla="*/ 2169042 w 2169042"/>
                  <a:gd name="connsiteY4" fmla="*/ 2574033 h 2574033"/>
                  <a:gd name="connsiteX0" fmla="*/ 0 w 2185107"/>
                  <a:gd name="connsiteY0" fmla="*/ 2573079 h 2573079"/>
                  <a:gd name="connsiteX1" fmla="*/ 361507 w 2185107"/>
                  <a:gd name="connsiteY1" fmla="*/ 2275368 h 2573079"/>
                  <a:gd name="connsiteX2" fmla="*/ 1148316 w 2185107"/>
                  <a:gd name="connsiteY2" fmla="*/ 0 h 2573079"/>
                  <a:gd name="connsiteX3" fmla="*/ 2083981 w 2185107"/>
                  <a:gd name="connsiteY3" fmla="*/ 2275369 h 2573079"/>
                  <a:gd name="connsiteX4" fmla="*/ 2169042 w 2185107"/>
                  <a:gd name="connsiteY4" fmla="*/ 2573079 h 2573079"/>
                  <a:gd name="connsiteX5" fmla="*/ 2169042 w 2185107"/>
                  <a:gd name="connsiteY5" fmla="*/ 2573079 h 2573079"/>
                  <a:gd name="connsiteX0" fmla="*/ 0 w 2169042"/>
                  <a:gd name="connsiteY0" fmla="*/ 2573079 h 2574066"/>
                  <a:gd name="connsiteX1" fmla="*/ 361507 w 2169042"/>
                  <a:gd name="connsiteY1" fmla="*/ 2275368 h 2574066"/>
                  <a:gd name="connsiteX2" fmla="*/ 1148316 w 2169042"/>
                  <a:gd name="connsiteY2" fmla="*/ 0 h 2574066"/>
                  <a:gd name="connsiteX3" fmla="*/ 1982381 w 2169042"/>
                  <a:gd name="connsiteY3" fmla="*/ 2283836 h 2574066"/>
                  <a:gd name="connsiteX4" fmla="*/ 2169042 w 2169042"/>
                  <a:gd name="connsiteY4" fmla="*/ 2573079 h 2574066"/>
                  <a:gd name="connsiteX5" fmla="*/ 2169042 w 2169042"/>
                  <a:gd name="connsiteY5" fmla="*/ 2573079 h 2574066"/>
                  <a:gd name="connsiteX0" fmla="*/ 0 w 2169042"/>
                  <a:gd name="connsiteY0" fmla="*/ 2573079 h 2574066"/>
                  <a:gd name="connsiteX1" fmla="*/ 361507 w 2169042"/>
                  <a:gd name="connsiteY1" fmla="*/ 2275368 h 2574066"/>
                  <a:gd name="connsiteX2" fmla="*/ 1148316 w 2169042"/>
                  <a:gd name="connsiteY2" fmla="*/ 0 h 2574066"/>
                  <a:gd name="connsiteX3" fmla="*/ 1821514 w 2169042"/>
                  <a:gd name="connsiteY3" fmla="*/ 2283836 h 2574066"/>
                  <a:gd name="connsiteX4" fmla="*/ 2169042 w 2169042"/>
                  <a:gd name="connsiteY4" fmla="*/ 2573079 h 2574066"/>
                  <a:gd name="connsiteX5" fmla="*/ 2169042 w 2169042"/>
                  <a:gd name="connsiteY5" fmla="*/ 2573079 h 2574066"/>
                  <a:gd name="connsiteX0" fmla="*/ 0 w 2169042"/>
                  <a:gd name="connsiteY0" fmla="*/ 2437613 h 2438600"/>
                  <a:gd name="connsiteX1" fmla="*/ 361507 w 2169042"/>
                  <a:gd name="connsiteY1" fmla="*/ 2139902 h 2438600"/>
                  <a:gd name="connsiteX2" fmla="*/ 1021316 w 2169042"/>
                  <a:gd name="connsiteY2" fmla="*/ 1 h 2438600"/>
                  <a:gd name="connsiteX3" fmla="*/ 1821514 w 2169042"/>
                  <a:gd name="connsiteY3" fmla="*/ 2148370 h 2438600"/>
                  <a:gd name="connsiteX4" fmla="*/ 2169042 w 2169042"/>
                  <a:gd name="connsiteY4" fmla="*/ 2437613 h 2438600"/>
                  <a:gd name="connsiteX5" fmla="*/ 2169042 w 2169042"/>
                  <a:gd name="connsiteY5" fmla="*/ 2437613 h 2438600"/>
                  <a:gd name="connsiteX0" fmla="*/ 0 w 2084375"/>
                  <a:gd name="connsiteY0" fmla="*/ 2446080 h 2446080"/>
                  <a:gd name="connsiteX1" fmla="*/ 276840 w 2084375"/>
                  <a:gd name="connsiteY1" fmla="*/ 2139902 h 2446080"/>
                  <a:gd name="connsiteX2" fmla="*/ 936649 w 2084375"/>
                  <a:gd name="connsiteY2" fmla="*/ 1 h 2446080"/>
                  <a:gd name="connsiteX3" fmla="*/ 1736847 w 2084375"/>
                  <a:gd name="connsiteY3" fmla="*/ 2148370 h 2446080"/>
                  <a:gd name="connsiteX4" fmla="*/ 2084375 w 2084375"/>
                  <a:gd name="connsiteY4" fmla="*/ 2437613 h 2446080"/>
                  <a:gd name="connsiteX5" fmla="*/ 2084375 w 2084375"/>
                  <a:gd name="connsiteY5" fmla="*/ 2437613 h 2446080"/>
                  <a:gd name="connsiteX0" fmla="*/ 0 w 2084375"/>
                  <a:gd name="connsiteY0" fmla="*/ 2446082 h 2446082"/>
                  <a:gd name="connsiteX1" fmla="*/ 327640 w 2084375"/>
                  <a:gd name="connsiteY1" fmla="*/ 2131438 h 2446082"/>
                  <a:gd name="connsiteX2" fmla="*/ 936649 w 2084375"/>
                  <a:gd name="connsiteY2" fmla="*/ 3 h 2446082"/>
                  <a:gd name="connsiteX3" fmla="*/ 1736847 w 2084375"/>
                  <a:gd name="connsiteY3" fmla="*/ 2148372 h 2446082"/>
                  <a:gd name="connsiteX4" fmla="*/ 2084375 w 2084375"/>
                  <a:gd name="connsiteY4" fmla="*/ 2437615 h 2446082"/>
                  <a:gd name="connsiteX5" fmla="*/ 2084375 w 2084375"/>
                  <a:gd name="connsiteY5" fmla="*/ 2437615 h 2446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084375" h="2446082">
                    <a:moveTo>
                      <a:pt x="0" y="2446082"/>
                    </a:moveTo>
                    <a:cubicBezTo>
                      <a:pt x="7088" y="2400008"/>
                      <a:pt x="189417" y="2556740"/>
                      <a:pt x="327640" y="2131438"/>
                    </a:cubicBezTo>
                    <a:cubicBezTo>
                      <a:pt x="465863" y="1706136"/>
                      <a:pt x="701781" y="-2819"/>
                      <a:pt x="936649" y="3"/>
                    </a:cubicBezTo>
                    <a:cubicBezTo>
                      <a:pt x="1171517" y="2825"/>
                      <a:pt x="1566726" y="1719526"/>
                      <a:pt x="1736847" y="2148372"/>
                    </a:cubicBezTo>
                    <a:cubicBezTo>
                      <a:pt x="1906968" y="2577219"/>
                      <a:pt x="2026454" y="2389408"/>
                      <a:pt x="2084375" y="2437615"/>
                    </a:cubicBezTo>
                    <a:lnTo>
                      <a:pt x="2084375" y="2437615"/>
                    </a:lnTo>
                  </a:path>
                </a:pathLst>
              </a:custGeom>
              <a:noFill/>
              <a:ln w="38100" cap="flat" cmpd="sng" algn="ctr">
                <a:solidFill>
                  <a:srgbClr val="00B05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-112" charset="0"/>
                  <a:ea typeface="Arial" pitchFamily="-112" charset="0"/>
                  <a:cs typeface="Arial" pitchFamily="-112" charset="0"/>
                </a:endParaRPr>
              </a:p>
            </p:txBody>
          </p: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927D4693-9E0C-E949-A034-6853A1FBAD19}"/>
                  </a:ext>
                </a:extLst>
              </p:cNvPr>
              <p:cNvCxnSpPr/>
              <p:nvPr/>
            </p:nvCxnSpPr>
            <p:spPr bwMode="auto">
              <a:xfrm>
                <a:off x="3429000" y="869430"/>
                <a:ext cx="0" cy="3958592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rgbClr val="00B0F0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</p:cxnSp>
        </p:grp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43761A11-36EB-4C47-86A7-42A6D8FF4954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075274" y="3740621"/>
              <a:ext cx="1430253" cy="0"/>
            </a:xfrm>
            <a:prstGeom prst="straightConnector1">
              <a:avLst/>
            </a:prstGeom>
            <a:solidFill>
              <a:schemeClr val="accent1"/>
            </a:solidFill>
            <a:ln w="63500" cap="flat" cmpd="sng" algn="ctr">
              <a:solidFill>
                <a:srgbClr val="FF9900"/>
              </a:solidFill>
              <a:prstDash val="solid"/>
              <a:round/>
              <a:headEnd type="triangle" w="sm" len="sm"/>
              <a:tailEnd type="triangle" w="sm" len="sm"/>
            </a:ln>
            <a:effectLst/>
          </p:spPr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F3C9F28B-5B98-5242-971C-CBE480CA11B3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251643" y="350068"/>
              <a:ext cx="327934" cy="0"/>
            </a:xfrm>
            <a:prstGeom prst="straightConnector1">
              <a:avLst/>
            </a:prstGeom>
            <a:solidFill>
              <a:schemeClr val="accent1"/>
            </a:solidFill>
            <a:ln w="63500" cap="flat" cmpd="sng" algn="ctr">
              <a:solidFill>
                <a:srgbClr val="99CC00"/>
              </a:solidFill>
              <a:prstDash val="solid"/>
              <a:round/>
              <a:headEnd type="triangle" w="sm" len="sm"/>
              <a:tailEnd type="triangle" w="sm" len="sm"/>
            </a:ln>
            <a:effectLst/>
          </p:spPr>
        </p:cxn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CE8468A8-DEA6-3D41-98D9-7394A566410B}"/>
                </a:ext>
              </a:extLst>
            </p:cNvPr>
            <p:cNvSpPr/>
            <p:nvPr/>
          </p:nvSpPr>
          <p:spPr>
            <a:xfrm>
              <a:off x="4425865" y="280446"/>
              <a:ext cx="618563" cy="26829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99CC00"/>
                  </a:solidFill>
                </a:rPr>
                <a:t>signal</a:t>
              </a: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6AA52D52-00D0-D44A-BDB1-C0CD636E17A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765206" y="188651"/>
              <a:ext cx="1614052" cy="0"/>
            </a:xfrm>
            <a:prstGeom prst="straightConnector1">
              <a:avLst/>
            </a:prstGeom>
            <a:solidFill>
              <a:schemeClr val="accent1"/>
            </a:solidFill>
            <a:ln w="63500" cap="flat" cmpd="sng" algn="ctr">
              <a:solidFill>
                <a:srgbClr val="99CC00"/>
              </a:solidFill>
              <a:prstDash val="solid"/>
              <a:round/>
              <a:headEnd type="triangle" w="sm" len="sm"/>
              <a:tailEnd type="triangle" w="sm" len="sm"/>
            </a:ln>
            <a:effectLst/>
          </p:spPr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BDAFC1DA-DBB9-944E-B0C1-08AF97226DE3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765206" y="19510"/>
              <a:ext cx="1814371" cy="0"/>
            </a:xfrm>
            <a:prstGeom prst="straightConnector1">
              <a:avLst/>
            </a:prstGeom>
            <a:solidFill>
              <a:schemeClr val="accent1"/>
            </a:solidFill>
            <a:ln w="63500" cap="flat" cmpd="sng" algn="ctr">
              <a:solidFill>
                <a:srgbClr val="99CC00"/>
              </a:solidFill>
              <a:prstDash val="solid"/>
              <a:round/>
              <a:headEnd type="triangle" w="sm" len="sm"/>
              <a:tailEnd type="triangle" w="sm" len="sm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94979650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5000" b="1" dirty="0">
                <a:solidFill>
                  <a:schemeClr val="tx1"/>
                </a:solidFill>
                <a:latin typeface="Arial" charset="0"/>
                <a:cs typeface="Arial" charset="0"/>
              </a:rPr>
              <a:t>ANOVA ::</a:t>
            </a:r>
          </a:p>
          <a:p>
            <a:endParaRPr lang="en-US" sz="5000" dirty="0">
              <a:latin typeface="Arial" charset="0"/>
              <a:cs typeface="Arial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0DCB7A9-A488-A348-B27E-72F0736BD8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356" b="55372"/>
          <a:stretch/>
        </p:blipFill>
        <p:spPr>
          <a:xfrm>
            <a:off x="3741821" y="4267200"/>
            <a:ext cx="3390900" cy="167640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D57F938E-73BD-084A-BB2F-48F101E25D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6112" b="23332"/>
          <a:stretch/>
        </p:blipFill>
        <p:spPr>
          <a:xfrm>
            <a:off x="3741821" y="2469931"/>
            <a:ext cx="3390900" cy="1263608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E13F3BF4-408D-DB46-BB5E-32A978F2C6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9066"/>
          <a:stretch/>
        </p:blipFill>
        <p:spPr>
          <a:xfrm>
            <a:off x="3741821" y="1264130"/>
            <a:ext cx="3390900" cy="672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449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CE1A592-384C-214F-96F3-8C20A5461944}"/>
              </a:ext>
            </a:extLst>
          </p:cNvPr>
          <p:cNvSpPr/>
          <p:nvPr/>
        </p:nvSpPr>
        <p:spPr>
          <a:xfrm>
            <a:off x="2514600" y="2590800"/>
            <a:ext cx="54864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b="0" dirty="0">
                <a:solidFill>
                  <a:srgbClr val="000000"/>
                </a:solidFill>
              </a:rPr>
              <a:t>don’t be afraid by these equations, these are just simple math</a:t>
            </a:r>
          </a:p>
          <a:p>
            <a:endParaRPr lang="en-GB" sz="2400" b="0" dirty="0">
              <a:solidFill>
                <a:srgbClr val="000000"/>
              </a:solidFill>
            </a:endParaRPr>
          </a:p>
          <a:p>
            <a:r>
              <a:rPr lang="en-GB" sz="2400" b="0" dirty="0">
                <a:solidFill>
                  <a:srgbClr val="000000"/>
                </a:solidFill>
              </a:rPr>
              <a:t>if you like that kind of calculation you can even do it by hand …</a:t>
            </a:r>
            <a:endParaRPr lang="en-US" dirty="0"/>
          </a:p>
        </p:txBody>
      </p:sp>
      <p:sp>
        <p:nvSpPr>
          <p:cNvPr id="2" name="Left Brace 1">
            <a:extLst>
              <a:ext uri="{FF2B5EF4-FFF2-40B4-BE49-F238E27FC236}">
                <a16:creationId xmlns:a16="http://schemas.microsoft.com/office/drawing/2014/main" id="{9A88162E-3AB9-3E46-A96C-64A21CCDEB52}"/>
              </a:ext>
            </a:extLst>
          </p:cNvPr>
          <p:cNvSpPr/>
          <p:nvPr/>
        </p:nvSpPr>
        <p:spPr bwMode="auto">
          <a:xfrm>
            <a:off x="1143000" y="1285875"/>
            <a:ext cx="685800" cy="4286250"/>
          </a:xfrm>
          <a:prstGeom prst="leftBrace">
            <a:avLst/>
          </a:prstGeom>
          <a:noFill/>
          <a:ln w="508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462931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B5ECC22-3F28-2147-9590-1654027AACC5}"/>
              </a:ext>
            </a:extLst>
          </p:cNvPr>
          <p:cNvSpPr/>
          <p:nvPr/>
        </p:nvSpPr>
        <p:spPr>
          <a:xfrm>
            <a:off x="1945321" y="4855632"/>
            <a:ext cx="487505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0" dirty="0">
                <a:solidFill>
                  <a:srgbClr val="000000"/>
                </a:solidFill>
              </a:rPr>
              <a:t>(excel file in the git hub repository)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81BD42-56DC-464A-AE66-737FA64724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34451"/>
            <a:ext cx="9144000" cy="2789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00760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C71D5F3-3387-7946-A27D-8E2EAD00D5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31"/>
          <a:stretch/>
        </p:blipFill>
        <p:spPr>
          <a:xfrm>
            <a:off x="152400" y="2362200"/>
            <a:ext cx="8851900" cy="24384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F30B77E-40FD-E549-BC8C-2C18233CEE9D}"/>
              </a:ext>
            </a:extLst>
          </p:cNvPr>
          <p:cNvSpPr/>
          <p:nvPr/>
        </p:nvSpPr>
        <p:spPr>
          <a:xfrm>
            <a:off x="2286000" y="5181600"/>
            <a:ext cx="487505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0" dirty="0">
                <a:solidFill>
                  <a:srgbClr val="000000"/>
                </a:solidFill>
              </a:rPr>
              <a:t>(excel file in the git hub repository)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78627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EA1B429-B263-8A4A-BD59-4AB604D8B560}"/>
              </a:ext>
            </a:extLst>
          </p:cNvPr>
          <p:cNvSpPr txBox="1">
            <a:spLocks/>
          </p:cNvSpPr>
          <p:nvPr/>
        </p:nvSpPr>
        <p:spPr bwMode="auto">
          <a:xfrm>
            <a:off x="609600" y="5257800"/>
            <a:ext cx="8153400" cy="6065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0" dirty="0">
                <a:latin typeface="Arial" charset="0"/>
                <a:cs typeface="Arial" charset="0"/>
              </a:rPr>
              <a:t>no evidences for chocolate vs. baseline (p&gt;0.05) </a:t>
            </a:r>
            <a:endParaRPr lang="en-US" b="0" dirty="0">
              <a:solidFill>
                <a:srgbClr val="99CC00"/>
              </a:solidFill>
              <a:latin typeface="Arial" charset="0"/>
              <a:cs typeface="Arial" charset="0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CE6777A1-544F-4644-8879-076FE2B93B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2100" y="533400"/>
            <a:ext cx="6248400" cy="4489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84050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eft Brace 2">
            <a:extLst>
              <a:ext uri="{FF2B5EF4-FFF2-40B4-BE49-F238E27FC236}">
                <a16:creationId xmlns:a16="http://schemas.microsoft.com/office/drawing/2014/main" id="{CC16EFC8-7610-3C42-B2D5-002A7C0D6EBE}"/>
              </a:ext>
            </a:extLst>
          </p:cNvPr>
          <p:cNvSpPr/>
          <p:nvPr/>
        </p:nvSpPr>
        <p:spPr bwMode="auto">
          <a:xfrm rot="10800000">
            <a:off x="7315200" y="1143000"/>
            <a:ext cx="685800" cy="4286250"/>
          </a:xfrm>
          <a:prstGeom prst="leftBrace">
            <a:avLst/>
          </a:prstGeom>
          <a:noFill/>
          <a:ln w="508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112210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5000" b="1" dirty="0">
                <a:solidFill>
                  <a:schemeClr val="tx1"/>
                </a:solidFill>
                <a:latin typeface="Arial" charset="0"/>
                <a:cs typeface="Arial" charset="0"/>
              </a:rPr>
              <a:t>ANOVA ::</a:t>
            </a:r>
          </a:p>
          <a:p>
            <a:endParaRPr lang="en-US" sz="5000" dirty="0">
              <a:latin typeface="Arial" charset="0"/>
              <a:cs typeface="Arial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0DCB7A9-A488-A348-B27E-72F0736BD8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356" b="55372"/>
          <a:stretch/>
        </p:blipFill>
        <p:spPr>
          <a:xfrm>
            <a:off x="3741821" y="4267200"/>
            <a:ext cx="3390900" cy="167640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D57F938E-73BD-084A-BB2F-48F101E25D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6112" b="23332"/>
          <a:stretch/>
        </p:blipFill>
        <p:spPr>
          <a:xfrm>
            <a:off x="3741821" y="2469931"/>
            <a:ext cx="3390900" cy="1263608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E13F3BF4-408D-DB46-BB5E-32A978F2C6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9066"/>
          <a:stretch/>
        </p:blipFill>
        <p:spPr>
          <a:xfrm>
            <a:off x="3741821" y="1264130"/>
            <a:ext cx="3390900" cy="672140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FD296A8-A591-BA41-A529-FACBF7245F11}"/>
              </a:ext>
            </a:extLst>
          </p:cNvPr>
          <p:cNvSpPr/>
          <p:nvPr/>
        </p:nvSpPr>
        <p:spPr bwMode="auto">
          <a:xfrm>
            <a:off x="4143056" y="1264130"/>
            <a:ext cx="428944" cy="656900"/>
          </a:xfrm>
          <a:prstGeom prst="roundRect">
            <a:avLst/>
          </a:prstGeom>
          <a:noFill/>
          <a:ln w="635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735417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F67A1CB-5178-C943-A986-C581AFC8F77A}"/>
              </a:ext>
            </a:extLst>
          </p:cNvPr>
          <p:cNvSpPr/>
          <p:nvPr/>
        </p:nvSpPr>
        <p:spPr>
          <a:xfrm>
            <a:off x="609600" y="2590800"/>
            <a:ext cx="79248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b="0" dirty="0">
                <a:solidFill>
                  <a:srgbClr val="000000"/>
                </a:solidFill>
              </a:rPr>
              <a:t>how do we know if the </a:t>
            </a:r>
            <a:r>
              <a:rPr lang="en-GB" sz="2400" b="0" dirty="0" err="1">
                <a:solidFill>
                  <a:srgbClr val="000000"/>
                </a:solidFill>
              </a:rPr>
              <a:t>Fvalue</a:t>
            </a:r>
            <a:r>
              <a:rPr lang="en-GB" sz="2400" b="0" dirty="0">
                <a:solidFill>
                  <a:srgbClr val="000000"/>
                </a:solidFill>
              </a:rPr>
              <a:t> is </a:t>
            </a:r>
            <a:r>
              <a:rPr lang="en-GB" sz="2400" b="0" dirty="0" err="1">
                <a:solidFill>
                  <a:srgbClr val="000000"/>
                </a:solidFill>
              </a:rPr>
              <a:t>anygood</a:t>
            </a:r>
            <a:r>
              <a:rPr lang="en-GB" sz="2400" b="0" dirty="0">
                <a:solidFill>
                  <a:srgbClr val="000000"/>
                </a:solidFill>
              </a:rPr>
              <a:t>?</a:t>
            </a:r>
          </a:p>
          <a:p>
            <a:endParaRPr lang="en-GB" sz="2400" b="0" dirty="0">
              <a:solidFill>
                <a:srgbClr val="000000"/>
              </a:solidFill>
            </a:endParaRPr>
          </a:p>
          <a:p>
            <a:endParaRPr lang="en-GB" sz="2400" b="0" dirty="0">
              <a:solidFill>
                <a:srgbClr val="000000"/>
              </a:solidFill>
            </a:endParaRPr>
          </a:p>
          <a:p>
            <a:r>
              <a:rPr lang="en-GB" sz="2400" b="0" dirty="0">
                <a:solidFill>
                  <a:srgbClr val="000000"/>
                </a:solidFill>
              </a:rPr>
              <a:t>		… this is where </a:t>
            </a:r>
            <a:r>
              <a:rPr lang="en-GB" sz="2400" dirty="0">
                <a:solidFill>
                  <a:srgbClr val="99CC00"/>
                </a:solidFill>
              </a:rPr>
              <a:t>F-distributions</a:t>
            </a:r>
            <a:r>
              <a:rPr lang="en-GB" sz="2400" b="0" dirty="0">
                <a:solidFill>
                  <a:srgbClr val="000000"/>
                </a:solidFill>
              </a:rPr>
              <a:t> come 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11104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6324309-4502-DD42-A9A7-88DE923AE5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228600"/>
            <a:ext cx="7172844" cy="5379633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D5CBCFD-0A2D-EC48-A08C-A7C5A3373EE9}"/>
              </a:ext>
            </a:extLst>
          </p:cNvPr>
          <p:cNvSpPr txBox="1">
            <a:spLocks/>
          </p:cNvSpPr>
          <p:nvPr/>
        </p:nvSpPr>
        <p:spPr bwMode="auto">
          <a:xfrm>
            <a:off x="0" y="5608233"/>
            <a:ext cx="9144000" cy="1249767"/>
          </a:xfrm>
          <a:prstGeom prst="rect">
            <a:avLst/>
          </a:prstGeom>
          <a:solidFill>
            <a:schemeClr val="tx1">
              <a:alpha val="5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46800" bIns="93600" anchor="b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3600" b="0" dirty="0">
                <a:solidFill>
                  <a:schemeClr val="bg1"/>
                </a:solidFill>
              </a:rPr>
              <a:t>they take </a:t>
            </a:r>
            <a:r>
              <a:rPr lang="en-US" sz="3600" dirty="0">
                <a:solidFill>
                  <a:srgbClr val="99CC00"/>
                </a:solidFill>
              </a:rPr>
              <a:t>two degrees of freedom </a:t>
            </a:r>
            <a:r>
              <a:rPr lang="en-US" sz="3600" b="0" dirty="0">
                <a:solidFill>
                  <a:schemeClr val="bg1"/>
                </a:solidFill>
              </a:rPr>
              <a:t>rather than just one like with t-distributions</a:t>
            </a:r>
          </a:p>
        </p:txBody>
      </p:sp>
    </p:spTree>
    <p:extLst>
      <p:ext uri="{BB962C8B-B14F-4D97-AF65-F5344CB8AC3E}">
        <p14:creationId xmlns:p14="http://schemas.microsoft.com/office/powerpoint/2010/main" val="1580288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BA40783-7759-104B-AEF5-ABCA17AA23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52400"/>
            <a:ext cx="6946900" cy="48895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8ED43C6D-5783-EF40-B1D8-143DC4576555}"/>
              </a:ext>
            </a:extLst>
          </p:cNvPr>
          <p:cNvSpPr txBox="1">
            <a:spLocks/>
          </p:cNvSpPr>
          <p:nvPr/>
        </p:nvSpPr>
        <p:spPr bwMode="auto">
          <a:xfrm>
            <a:off x="24063" y="5178258"/>
            <a:ext cx="9144000" cy="1249767"/>
          </a:xfrm>
          <a:prstGeom prst="rect">
            <a:avLst/>
          </a:prstGeom>
          <a:solidFill>
            <a:schemeClr val="tx1">
              <a:alpha val="5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46800" bIns="93600" anchor="b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3600" b="0" dirty="0">
                <a:solidFill>
                  <a:schemeClr val="bg1"/>
                </a:solidFill>
              </a:rPr>
              <a:t>also in form of table (here for the </a:t>
            </a:r>
            <a:r>
              <a:rPr lang="en-US" sz="3600" b="0" dirty="0" err="1">
                <a:solidFill>
                  <a:schemeClr val="bg1"/>
                </a:solidFill>
              </a:rPr>
              <a:t>dfwithin</a:t>
            </a:r>
            <a:r>
              <a:rPr lang="en-US" sz="3600" b="0" dirty="0">
                <a:solidFill>
                  <a:schemeClr val="bg1"/>
                </a:solidFill>
              </a:rPr>
              <a:t> and </a:t>
            </a:r>
            <a:r>
              <a:rPr lang="en-US" sz="3600" b="0" dirty="0" err="1">
                <a:solidFill>
                  <a:schemeClr val="bg1"/>
                </a:solidFill>
              </a:rPr>
              <a:t>dfbetween</a:t>
            </a:r>
            <a:r>
              <a:rPr lang="en-US" sz="3600" b="0" dirty="0">
                <a:solidFill>
                  <a:schemeClr val="bg1"/>
                </a:solidFill>
              </a:rPr>
              <a:t> of our excel example)</a:t>
            </a:r>
          </a:p>
        </p:txBody>
      </p:sp>
    </p:spTree>
    <p:extLst>
      <p:ext uri="{BB962C8B-B14F-4D97-AF65-F5344CB8AC3E}">
        <p14:creationId xmlns:p14="http://schemas.microsoft.com/office/powerpoint/2010/main" val="201126768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3D1E6CD-1347-864B-A10B-DA81CFDA63E1}"/>
              </a:ext>
            </a:extLst>
          </p:cNvPr>
          <p:cNvGrpSpPr/>
          <p:nvPr/>
        </p:nvGrpSpPr>
        <p:grpSpPr>
          <a:xfrm>
            <a:off x="7772400" y="-261354"/>
            <a:ext cx="1371600" cy="1630760"/>
            <a:chOff x="7772400" y="-258128"/>
            <a:chExt cx="1371600" cy="1630760"/>
          </a:xfrm>
        </p:grpSpPr>
        <p:sp>
          <p:nvSpPr>
            <p:cNvPr id="5" name="Right Triangle 4">
              <a:extLst>
                <a:ext uri="{FF2B5EF4-FFF2-40B4-BE49-F238E27FC236}">
                  <a16:creationId xmlns:a16="http://schemas.microsoft.com/office/drawing/2014/main" id="{A2BED168-524C-E74D-AF4C-0F5BAB8DEA96}"/>
                </a:ext>
              </a:extLst>
            </p:cNvPr>
            <p:cNvSpPr/>
            <p:nvPr/>
          </p:nvSpPr>
          <p:spPr bwMode="auto">
            <a:xfrm rot="10800000">
              <a:off x="7772400" y="1032"/>
              <a:ext cx="1371600" cy="1371600"/>
            </a:xfrm>
            <a:prstGeom prst="rtTriangle">
              <a:avLst/>
            </a:prstGeom>
            <a:solidFill>
              <a:srgbClr val="99CC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2556D37-0A57-0044-9ABA-69B7B607F15E}"/>
                </a:ext>
              </a:extLst>
            </p:cNvPr>
            <p:cNvSpPr txBox="1"/>
            <p:nvPr/>
          </p:nvSpPr>
          <p:spPr>
            <a:xfrm>
              <a:off x="8229600" y="-258128"/>
              <a:ext cx="685800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0" dirty="0">
                  <a:solidFill>
                    <a:schemeClr val="bg1"/>
                  </a:solidFill>
                </a:rPr>
                <a:t>R</a:t>
              </a: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B93B1DD6-33BF-0948-AAB0-1CDDA1840480}"/>
              </a:ext>
            </a:extLst>
          </p:cNvPr>
          <p:cNvSpPr/>
          <p:nvPr/>
        </p:nvSpPr>
        <p:spPr>
          <a:xfrm>
            <a:off x="457200" y="477310"/>
            <a:ext cx="8229600" cy="63401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dirty="0">
                <a:latin typeface="Courier" pitchFamily="2" charset="0"/>
              </a:rPr>
              <a:t># first we run the one-way </a:t>
            </a:r>
            <a:r>
              <a:rPr lang="en-US" b="0" dirty="0" err="1">
                <a:latin typeface="Courier" pitchFamily="2" charset="0"/>
              </a:rPr>
              <a:t>anova</a:t>
            </a:r>
            <a:endParaRPr lang="en-US" b="0" dirty="0">
              <a:latin typeface="Courier" pitchFamily="2" charset="0"/>
            </a:endParaRPr>
          </a:p>
          <a:p>
            <a:r>
              <a:rPr lang="en-US" b="0" dirty="0">
                <a:latin typeface="Courier" pitchFamily="2" charset="0"/>
              </a:rPr>
              <a:t>library(</a:t>
            </a:r>
            <a:r>
              <a:rPr lang="en-US" b="0" dirty="0" err="1">
                <a:latin typeface="Courier" pitchFamily="2" charset="0"/>
              </a:rPr>
              <a:t>ez</a:t>
            </a:r>
            <a:r>
              <a:rPr lang="en-US" b="0" dirty="0">
                <a:latin typeface="Courier" pitchFamily="2" charset="0"/>
              </a:rPr>
              <a:t>)</a:t>
            </a:r>
          </a:p>
          <a:p>
            <a:r>
              <a:rPr lang="en-US" b="0" dirty="0" err="1">
                <a:latin typeface="Courier" pitchFamily="2" charset="0"/>
              </a:rPr>
              <a:t>ezANOVA</a:t>
            </a:r>
            <a:r>
              <a:rPr lang="en-US" b="0" dirty="0">
                <a:latin typeface="Courier" pitchFamily="2" charset="0"/>
              </a:rPr>
              <a:t>(</a:t>
            </a:r>
            <a:r>
              <a:rPr lang="en-US" b="0" dirty="0" err="1">
                <a:latin typeface="Courier" pitchFamily="2" charset="0"/>
              </a:rPr>
              <a:t>dat,id,between</a:t>
            </a:r>
            <a:r>
              <a:rPr lang="en-US" b="0" dirty="0">
                <a:latin typeface="Courier" pitchFamily="2" charset="0"/>
              </a:rPr>
              <a:t>=</a:t>
            </a:r>
            <a:r>
              <a:rPr lang="en-US" b="0" dirty="0" err="1">
                <a:latin typeface="Courier" pitchFamily="2" charset="0"/>
              </a:rPr>
              <a:t>group,dv</a:t>
            </a:r>
            <a:r>
              <a:rPr lang="en-US" b="0" dirty="0">
                <a:latin typeface="Courier" pitchFamily="2" charset="0"/>
              </a:rPr>
              <a:t>=score)</a:t>
            </a:r>
          </a:p>
          <a:p>
            <a:endParaRPr lang="en-GB" b="0" dirty="0">
              <a:latin typeface="Courier" pitchFamily="2" charset="0"/>
              <a:cs typeface="Arial" pitchFamily="-112" charset="0"/>
            </a:endParaRPr>
          </a:p>
          <a:p>
            <a:pPr lvl="1"/>
            <a:r>
              <a:rPr lang="en-GB" dirty="0">
                <a:solidFill>
                  <a:srgbClr val="99CC00"/>
                </a:solidFill>
                <a:latin typeface="Courier" pitchFamily="2" charset="0"/>
                <a:cs typeface="Arial" pitchFamily="-112" charset="0"/>
              </a:rPr>
              <a:t>	 </a:t>
            </a:r>
            <a:r>
              <a:rPr lang="en-GB" sz="1000" dirty="0">
                <a:solidFill>
                  <a:srgbClr val="99CC00"/>
                </a:solidFill>
                <a:latin typeface="Courier" pitchFamily="2" charset="0"/>
                <a:cs typeface="Arial" pitchFamily="-112" charset="0"/>
              </a:rPr>
              <a:t> Effect </a:t>
            </a:r>
            <a:r>
              <a:rPr lang="en-GB" sz="1000" dirty="0" err="1">
                <a:solidFill>
                  <a:srgbClr val="99CC00"/>
                </a:solidFill>
                <a:latin typeface="Courier" pitchFamily="2" charset="0"/>
                <a:cs typeface="Arial" pitchFamily="-112" charset="0"/>
              </a:rPr>
              <a:t>DFn</a:t>
            </a:r>
            <a:r>
              <a:rPr lang="en-GB" sz="1000" dirty="0">
                <a:solidFill>
                  <a:srgbClr val="99CC00"/>
                </a:solidFill>
                <a:latin typeface="Courier" pitchFamily="2" charset="0"/>
                <a:cs typeface="Arial" pitchFamily="-112" charset="0"/>
              </a:rPr>
              <a:t> </a:t>
            </a:r>
            <a:r>
              <a:rPr lang="en-GB" sz="1000" dirty="0" err="1">
                <a:solidFill>
                  <a:srgbClr val="99CC00"/>
                </a:solidFill>
                <a:latin typeface="Courier" pitchFamily="2" charset="0"/>
                <a:cs typeface="Arial" pitchFamily="-112" charset="0"/>
              </a:rPr>
              <a:t>DFd</a:t>
            </a:r>
            <a:r>
              <a:rPr lang="en-GB" sz="1000" dirty="0">
                <a:solidFill>
                  <a:srgbClr val="99CC00"/>
                </a:solidFill>
                <a:latin typeface="Courier" pitchFamily="2" charset="0"/>
                <a:cs typeface="Arial" pitchFamily="-112" charset="0"/>
              </a:rPr>
              <a:t>        F            p p&lt;.05       	</a:t>
            </a:r>
            <a:r>
              <a:rPr lang="en-GB" sz="1000" dirty="0" err="1">
                <a:solidFill>
                  <a:srgbClr val="99CC00"/>
                </a:solidFill>
                <a:latin typeface="Courier" pitchFamily="2" charset="0"/>
                <a:cs typeface="Arial" pitchFamily="-112" charset="0"/>
              </a:rPr>
              <a:t>ges</a:t>
            </a:r>
            <a:endParaRPr lang="en-GB" sz="1000" dirty="0">
              <a:solidFill>
                <a:srgbClr val="99CC00"/>
              </a:solidFill>
              <a:latin typeface="Courier" pitchFamily="2" charset="0"/>
              <a:cs typeface="Arial" pitchFamily="-112" charset="0"/>
            </a:endParaRPr>
          </a:p>
          <a:p>
            <a:pPr lvl="1"/>
            <a:r>
              <a:rPr lang="en-GB" sz="1000" dirty="0">
                <a:solidFill>
                  <a:srgbClr val="99CC00"/>
                </a:solidFill>
                <a:latin typeface="Courier" pitchFamily="2" charset="0"/>
                <a:cs typeface="Arial" pitchFamily="-112" charset="0"/>
              </a:rPr>
              <a:t>	 1  group   2  57 	154.8886 	9.056612e-24     	* 0.8445923</a:t>
            </a:r>
          </a:p>
          <a:p>
            <a:endParaRPr lang="en-GB" b="0" dirty="0">
              <a:latin typeface="Courier" pitchFamily="2" charset="0"/>
              <a:cs typeface="Arial" pitchFamily="-112" charset="0"/>
            </a:endParaRPr>
          </a:p>
          <a:p>
            <a:r>
              <a:rPr lang="en-GB" b="0" dirty="0">
                <a:latin typeface="Courier" pitchFamily="2" charset="0"/>
                <a:cs typeface="Arial" pitchFamily="-112" charset="0"/>
              </a:rPr>
              <a:t># second, run the pairwise comparison </a:t>
            </a:r>
          </a:p>
          <a:p>
            <a:endParaRPr lang="en-GB" b="0" dirty="0">
              <a:latin typeface="Courier" pitchFamily="2" charset="0"/>
              <a:cs typeface="Arial" pitchFamily="-112" charset="0"/>
            </a:endParaRPr>
          </a:p>
          <a:p>
            <a:r>
              <a:rPr lang="en-GB" b="0" dirty="0" err="1">
                <a:latin typeface="Courier" pitchFamily="2" charset="0"/>
                <a:cs typeface="Arial" pitchFamily="-112" charset="0"/>
              </a:rPr>
              <a:t>pairwise.t.test</a:t>
            </a:r>
            <a:r>
              <a:rPr lang="en-GB" b="0" dirty="0">
                <a:latin typeface="Courier" pitchFamily="2" charset="0"/>
                <a:cs typeface="Arial" pitchFamily="-112" charset="0"/>
              </a:rPr>
              <a:t>(</a:t>
            </a:r>
            <a:r>
              <a:rPr lang="en-GB" b="0" dirty="0" err="1">
                <a:latin typeface="Courier" pitchFamily="2" charset="0"/>
                <a:cs typeface="Arial" pitchFamily="-112" charset="0"/>
              </a:rPr>
              <a:t>dat$score,dat$group</a:t>
            </a:r>
            <a:r>
              <a:rPr lang="en-GB" b="0" dirty="0">
                <a:latin typeface="Courier" pitchFamily="2" charset="0"/>
                <a:cs typeface="Arial" pitchFamily="-112" charset="0"/>
              </a:rPr>
              <a:t>, paired=FALSE, </a:t>
            </a:r>
            <a:r>
              <a:rPr lang="en-GB" b="0" dirty="0" err="1">
                <a:latin typeface="Courier" pitchFamily="2" charset="0"/>
                <a:cs typeface="Arial" pitchFamily="-112" charset="0"/>
              </a:rPr>
              <a:t>p.adjust.method</a:t>
            </a:r>
            <a:r>
              <a:rPr lang="en-GB" b="0" dirty="0">
                <a:latin typeface="Courier" pitchFamily="2" charset="0"/>
                <a:cs typeface="Arial" pitchFamily="-112" charset="0"/>
              </a:rPr>
              <a:t>="</a:t>
            </a:r>
            <a:r>
              <a:rPr lang="en-GB" b="0" dirty="0" err="1">
                <a:latin typeface="Courier" pitchFamily="2" charset="0"/>
                <a:cs typeface="Arial" pitchFamily="-112" charset="0"/>
              </a:rPr>
              <a:t>bonferroni</a:t>
            </a:r>
            <a:r>
              <a:rPr lang="en-GB" b="0" dirty="0">
                <a:latin typeface="Courier" pitchFamily="2" charset="0"/>
                <a:cs typeface="Arial" pitchFamily="-112" charset="0"/>
              </a:rPr>
              <a:t>")</a:t>
            </a:r>
          </a:p>
          <a:p>
            <a:endParaRPr lang="en-GB" b="0" dirty="0">
              <a:latin typeface="Courier" pitchFamily="2" charset="0"/>
              <a:cs typeface="Arial" pitchFamily="-112" charset="0"/>
            </a:endParaRPr>
          </a:p>
          <a:p>
            <a:r>
              <a:rPr lang="en-GB" b="0" dirty="0">
                <a:latin typeface="Courier" pitchFamily="2" charset="0"/>
                <a:cs typeface="Arial" pitchFamily="-112" charset="0"/>
              </a:rPr>
              <a:t>	 </a:t>
            </a:r>
            <a:r>
              <a:rPr lang="en-GB" dirty="0">
                <a:solidFill>
                  <a:srgbClr val="99CC00"/>
                </a:solidFill>
                <a:latin typeface="Courier" pitchFamily="2" charset="0"/>
                <a:cs typeface="Arial" pitchFamily="-112" charset="0"/>
              </a:rPr>
              <a:t> A      B     </a:t>
            </a:r>
          </a:p>
          <a:p>
            <a:r>
              <a:rPr lang="en-GB" dirty="0">
                <a:solidFill>
                  <a:srgbClr val="99CC00"/>
                </a:solidFill>
                <a:latin typeface="Courier" pitchFamily="2" charset="0"/>
                <a:cs typeface="Arial" pitchFamily="-112" charset="0"/>
              </a:rPr>
              <a:t>	B 0.16   -     </a:t>
            </a:r>
          </a:p>
          <a:p>
            <a:r>
              <a:rPr lang="en-GB" dirty="0">
                <a:solidFill>
                  <a:srgbClr val="99CC00"/>
                </a:solidFill>
                <a:latin typeface="Courier" pitchFamily="2" charset="0"/>
                <a:cs typeface="Arial" pitchFamily="-112" charset="0"/>
              </a:rPr>
              <a:t>	C &lt;2e-16 &lt;2e-16</a:t>
            </a:r>
          </a:p>
          <a:p>
            <a:endParaRPr lang="en-GB" b="0" dirty="0">
              <a:latin typeface="Courier" pitchFamily="2" charset="0"/>
              <a:cs typeface="Arial" pitchFamily="-112" charset="0"/>
            </a:endParaRPr>
          </a:p>
          <a:p>
            <a:endParaRPr lang="en-GB" b="0" dirty="0">
              <a:latin typeface="Courier" pitchFamily="2" charset="0"/>
              <a:cs typeface="Arial" pitchFamily="-112" charset="0"/>
            </a:endParaRPr>
          </a:p>
          <a:p>
            <a:endParaRPr lang="en-GB" b="0" dirty="0">
              <a:latin typeface="Courier" pitchFamily="2" charset="0"/>
              <a:cs typeface="Arial" pitchFamily="-112" charset="0"/>
            </a:endParaRPr>
          </a:p>
          <a:p>
            <a:endParaRPr lang="en-US" b="0" dirty="0">
              <a:latin typeface="Courier" pitchFamily="2" charset="0"/>
              <a:cs typeface="Arial" pitchFamily="-112" charset="0"/>
            </a:endParaRPr>
          </a:p>
          <a:p>
            <a:endParaRPr lang="en-US" b="0" dirty="0">
              <a:latin typeface="Courier" pitchFamily="2" charset="0"/>
              <a:cs typeface="Arial" pitchFamily="-112" charset="0"/>
            </a:endParaRPr>
          </a:p>
          <a:p>
            <a:endParaRPr lang="en-GB" b="0" dirty="0">
              <a:latin typeface="Courier" pitchFamily="2" charset="0"/>
              <a:cs typeface="Arial" pitchFamily="-112" charset="0"/>
            </a:endParaRPr>
          </a:p>
          <a:p>
            <a:endParaRPr lang="en-GB" b="0" dirty="0">
              <a:latin typeface="Courier" pitchFamily="2" charset="0"/>
              <a:cs typeface="Arial" pitchFamily="-112" charset="0"/>
            </a:endParaRPr>
          </a:p>
          <a:p>
            <a:endParaRPr lang="en-GB" b="0" dirty="0">
              <a:latin typeface="Courier" pitchFamily="2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C870734D-A1AF-B140-80E1-1AE1215BD005}"/>
              </a:ext>
            </a:extLst>
          </p:cNvPr>
          <p:cNvSpPr/>
          <p:nvPr/>
        </p:nvSpPr>
        <p:spPr bwMode="auto">
          <a:xfrm>
            <a:off x="4038600" y="1600200"/>
            <a:ext cx="1219200" cy="533400"/>
          </a:xfrm>
          <a:prstGeom prst="roundRect">
            <a:avLst/>
          </a:prstGeom>
          <a:noFill/>
          <a:ln w="381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280A504-AE19-EF4A-B48C-E1572CD28A14}"/>
              </a:ext>
            </a:extLst>
          </p:cNvPr>
          <p:cNvSpPr/>
          <p:nvPr/>
        </p:nvSpPr>
        <p:spPr bwMode="auto">
          <a:xfrm>
            <a:off x="1676400" y="4267200"/>
            <a:ext cx="914400" cy="228600"/>
          </a:xfrm>
          <a:prstGeom prst="roundRect">
            <a:avLst/>
          </a:prstGeom>
          <a:noFill/>
          <a:ln w="381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576DE98A-4A54-454B-8BD6-0973E01E9EAE}"/>
              </a:ext>
            </a:extLst>
          </p:cNvPr>
          <p:cNvSpPr/>
          <p:nvPr/>
        </p:nvSpPr>
        <p:spPr bwMode="auto">
          <a:xfrm>
            <a:off x="2604052" y="4267200"/>
            <a:ext cx="914400" cy="228600"/>
          </a:xfrm>
          <a:prstGeom prst="roundRect">
            <a:avLst/>
          </a:prstGeom>
          <a:noFill/>
          <a:ln w="381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6DB3369-3FF2-6441-812B-EADBDAB003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90175" y="2140226"/>
            <a:ext cx="396445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1800" dirty="0">
                <a:solidFill>
                  <a:srgbClr val="99CC00"/>
                </a:solidFill>
              </a:rPr>
              <a:t>ok something is going</a:t>
            </a:r>
          </a:p>
          <a:p>
            <a:pPr eaLnBrk="1" hangingPunct="1"/>
            <a:r>
              <a:rPr lang="en-US" sz="1800" dirty="0">
                <a:solidFill>
                  <a:srgbClr val="99CC00"/>
                </a:solidFill>
              </a:rPr>
              <a:t>to be interesting here</a:t>
            </a:r>
          </a:p>
        </p:txBody>
      </p:sp>
      <p:cxnSp>
        <p:nvCxnSpPr>
          <p:cNvPr id="13" name="Straight Connector 18">
            <a:extLst>
              <a:ext uri="{FF2B5EF4-FFF2-40B4-BE49-F238E27FC236}">
                <a16:creationId xmlns:a16="http://schemas.microsoft.com/office/drawing/2014/main" id="{720BAB54-EFA2-3741-9B4A-F58BFB022D6C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5257801" y="1981201"/>
            <a:ext cx="533399" cy="152399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DD5FD89-BE8B-6E4C-B4E5-DF32D605DE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23252" y="4367898"/>
            <a:ext cx="4643624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1800" dirty="0">
                <a:solidFill>
                  <a:srgbClr val="99CC00"/>
                </a:solidFill>
              </a:rPr>
              <a:t>here are significant differences </a:t>
            </a:r>
          </a:p>
          <a:p>
            <a:pPr eaLnBrk="1" hangingPunct="1"/>
            <a:endParaRPr lang="en-US" sz="1800" dirty="0">
              <a:solidFill>
                <a:srgbClr val="99CC00"/>
              </a:solidFill>
            </a:endParaRPr>
          </a:p>
          <a:p>
            <a:pPr eaLnBrk="1" hangingPunct="1"/>
            <a:r>
              <a:rPr lang="en-US" sz="1800" dirty="0">
                <a:solidFill>
                  <a:srgbClr val="99CC00"/>
                </a:solidFill>
              </a:rPr>
              <a:t>and we don’t need to do the Bonferroni correction (already included) </a:t>
            </a:r>
          </a:p>
        </p:txBody>
      </p:sp>
      <p:cxnSp>
        <p:nvCxnSpPr>
          <p:cNvPr id="15" name="Straight Connector 18">
            <a:extLst>
              <a:ext uri="{FF2B5EF4-FFF2-40B4-BE49-F238E27FC236}">
                <a16:creationId xmlns:a16="http://schemas.microsoft.com/office/drawing/2014/main" id="{D539D434-09E7-BD43-98CF-D6CA0870CBFF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146852" y="4572001"/>
            <a:ext cx="1663148" cy="68528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18" name="Straight Connector 18">
            <a:extLst>
              <a:ext uri="{FF2B5EF4-FFF2-40B4-BE49-F238E27FC236}">
                <a16:creationId xmlns:a16="http://schemas.microsoft.com/office/drawing/2014/main" id="{0828471C-126D-B842-86A6-213C64443A0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061252" y="4572001"/>
            <a:ext cx="748748" cy="68528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16" name="Title 1">
            <a:extLst>
              <a:ext uri="{FF2B5EF4-FFF2-40B4-BE49-F238E27FC236}">
                <a16:creationId xmlns:a16="http://schemas.microsoft.com/office/drawing/2014/main" id="{67E54956-743D-2242-A791-4C58FA613C22}"/>
              </a:ext>
            </a:extLst>
          </p:cNvPr>
          <p:cNvSpPr txBox="1">
            <a:spLocks/>
          </p:cNvSpPr>
          <p:nvPr/>
        </p:nvSpPr>
        <p:spPr bwMode="auto">
          <a:xfrm>
            <a:off x="24063" y="5178258"/>
            <a:ext cx="9144000" cy="1249767"/>
          </a:xfrm>
          <a:prstGeom prst="rect">
            <a:avLst/>
          </a:prstGeom>
          <a:solidFill>
            <a:schemeClr val="tx1">
              <a:alpha val="5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46800" bIns="93600" anchor="b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3600" b="0" dirty="0">
                <a:solidFill>
                  <a:schemeClr val="bg1"/>
                </a:solidFill>
              </a:rPr>
              <a:t>this was from last week, R gives us all this numbers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859F825D-069E-C640-AEB7-8FF096BAA118}"/>
              </a:ext>
            </a:extLst>
          </p:cNvPr>
          <p:cNvSpPr/>
          <p:nvPr/>
        </p:nvSpPr>
        <p:spPr bwMode="auto">
          <a:xfrm>
            <a:off x="1295401" y="1600200"/>
            <a:ext cx="2743198" cy="533400"/>
          </a:xfrm>
          <a:prstGeom prst="roundRect">
            <a:avLst/>
          </a:prstGeom>
          <a:noFill/>
          <a:ln w="127000" cap="flat" cmpd="sng" algn="ctr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044544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Title 7"/>
          <p:cNvSpPr>
            <a:spLocks noGrp="1"/>
          </p:cNvSpPr>
          <p:nvPr>
            <p:ph type="title"/>
          </p:nvPr>
        </p:nvSpPr>
        <p:spPr>
          <a:xfrm>
            <a:off x="-76200" y="5313780"/>
            <a:ext cx="9134622" cy="1508125"/>
          </a:xfrm>
        </p:spPr>
        <p:txBody>
          <a:bodyPr/>
          <a:lstStyle/>
          <a:p>
            <a:pPr algn="r" eaLnBrk="1" hangingPunct="1"/>
            <a:r>
              <a:rPr lang="en-US" sz="8000" dirty="0">
                <a:solidFill>
                  <a:srgbClr val="A6A6A6"/>
                </a:solidFill>
                <a:latin typeface="Arial" charset="0"/>
                <a:cs typeface="Arial" charset="0"/>
              </a:rPr>
              <a:t>degrees of freedom</a:t>
            </a:r>
          </a:p>
        </p:txBody>
      </p:sp>
    </p:spTree>
    <p:extLst>
      <p:ext uri="{BB962C8B-B14F-4D97-AF65-F5344CB8AC3E}">
        <p14:creationId xmlns:p14="http://schemas.microsoft.com/office/powerpoint/2010/main" val="231164311"/>
      </p:ext>
    </p:extLst>
  </p:cSld>
  <p:clrMapOvr>
    <a:masterClrMapping/>
  </p:clrMapOvr>
  <p:transition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5000" b="1" dirty="0">
                <a:solidFill>
                  <a:schemeClr val="tx1"/>
                </a:solidFill>
                <a:latin typeface="Arial" charset="0"/>
                <a:cs typeface="Arial" charset="0"/>
              </a:rPr>
              <a:t>degrees of freedom::</a:t>
            </a:r>
          </a:p>
          <a:p>
            <a:r>
              <a:rPr lang="en-GB" dirty="0"/>
              <a:t>the number of values in the final calculation of a </a:t>
            </a:r>
            <a:r>
              <a:rPr lang="en-GB" b="1" dirty="0">
                <a:solidFill>
                  <a:srgbClr val="99CC00"/>
                </a:solidFill>
              </a:rPr>
              <a:t>statistic</a:t>
            </a:r>
            <a:r>
              <a:rPr lang="en-GB" dirty="0"/>
              <a:t> that are free to vary </a:t>
            </a:r>
          </a:p>
          <a:p>
            <a:endParaRPr lang="en-GB" dirty="0"/>
          </a:p>
          <a:p>
            <a:r>
              <a:rPr lang="en-GB" dirty="0"/>
              <a:t>a complex notion but here is the intuition …</a:t>
            </a:r>
            <a:endParaRPr lang="en-US" sz="5000" b="1" dirty="0">
              <a:solidFill>
                <a:schemeClr val="tx1"/>
              </a:solidFill>
              <a:latin typeface="Arial" charset="0"/>
              <a:cs typeface="Arial" charset="0"/>
            </a:endParaRPr>
          </a:p>
          <a:p>
            <a:endParaRPr lang="en-US" sz="5000" dirty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210032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63EEF33-E810-F742-AB00-6646813220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0" y="228600"/>
            <a:ext cx="3762383" cy="376238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2F2321E-56EA-364D-9D96-7D79FA8BD1CD}"/>
              </a:ext>
            </a:extLst>
          </p:cNvPr>
          <p:cNvSpPr/>
          <p:nvPr/>
        </p:nvSpPr>
        <p:spPr>
          <a:xfrm>
            <a:off x="381000" y="762000"/>
            <a:ext cx="6477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hangingPunct="0">
              <a:spcBef>
                <a:spcPct val="20000"/>
              </a:spcBef>
            </a:pPr>
            <a:r>
              <a:rPr lang="en-GB" sz="2400" b="0" kern="0" dirty="0">
                <a:solidFill>
                  <a:srgbClr val="404040"/>
                </a:solidFill>
                <a:latin typeface="Arial"/>
                <a:cs typeface="Arial"/>
              </a:rPr>
              <a:t>you have 7 hats, you want to wear one different every day for a week</a:t>
            </a:r>
            <a:endParaRPr lang="en-US" sz="5000" kern="0" dirty="0">
              <a:solidFill>
                <a:srgbClr val="000000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CF753EC-9D7B-8141-BE6E-0A669835EAE6}"/>
              </a:ext>
            </a:extLst>
          </p:cNvPr>
          <p:cNvSpPr/>
          <p:nvPr/>
        </p:nvSpPr>
        <p:spPr>
          <a:xfrm>
            <a:off x="389021" y="2133600"/>
            <a:ext cx="6477000" cy="40441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hangingPunct="0">
              <a:spcBef>
                <a:spcPct val="20000"/>
              </a:spcBef>
            </a:pPr>
            <a:r>
              <a:rPr lang="en-GB" sz="2400" b="0" kern="0" dirty="0">
                <a:solidFill>
                  <a:srgbClr val="404040"/>
                </a:solidFill>
                <a:latin typeface="Arial"/>
                <a:cs typeface="Arial"/>
              </a:rPr>
              <a:t>Monday: 7 choices</a:t>
            </a:r>
          </a:p>
          <a:p>
            <a:pPr lvl="0" eaLnBrk="0" hangingPunct="0">
              <a:spcBef>
                <a:spcPct val="20000"/>
              </a:spcBef>
            </a:pPr>
            <a:r>
              <a:rPr lang="en-GB" sz="2400" b="0" kern="0" dirty="0">
                <a:solidFill>
                  <a:srgbClr val="404040"/>
                </a:solidFill>
                <a:latin typeface="Arial"/>
                <a:cs typeface="Arial"/>
              </a:rPr>
              <a:t>Tuesday: 6 choices</a:t>
            </a:r>
          </a:p>
          <a:p>
            <a:pPr lvl="0" eaLnBrk="0" hangingPunct="0">
              <a:spcBef>
                <a:spcPct val="20000"/>
              </a:spcBef>
            </a:pPr>
            <a:r>
              <a:rPr lang="en-GB" sz="2400" b="0" kern="0" dirty="0">
                <a:solidFill>
                  <a:srgbClr val="404040"/>
                </a:solidFill>
                <a:latin typeface="Arial"/>
                <a:cs typeface="Arial"/>
              </a:rPr>
              <a:t>Wednesday: 5 choices</a:t>
            </a:r>
          </a:p>
          <a:p>
            <a:pPr lvl="0" eaLnBrk="0" hangingPunct="0">
              <a:spcBef>
                <a:spcPct val="20000"/>
              </a:spcBef>
            </a:pPr>
            <a:r>
              <a:rPr lang="en-GB" sz="2400" b="0" kern="0" dirty="0">
                <a:solidFill>
                  <a:srgbClr val="404040"/>
                </a:solidFill>
                <a:latin typeface="Arial"/>
                <a:cs typeface="Arial"/>
              </a:rPr>
              <a:t>Thursday: 4 choices</a:t>
            </a:r>
          </a:p>
          <a:p>
            <a:pPr lvl="0" eaLnBrk="0" hangingPunct="0">
              <a:spcBef>
                <a:spcPct val="20000"/>
              </a:spcBef>
            </a:pPr>
            <a:r>
              <a:rPr lang="en-GB" sz="2400" b="0" kern="0" dirty="0">
                <a:solidFill>
                  <a:srgbClr val="404040"/>
                </a:solidFill>
                <a:latin typeface="Arial"/>
                <a:cs typeface="Arial"/>
              </a:rPr>
              <a:t>Friday: 3 choices</a:t>
            </a:r>
          </a:p>
          <a:p>
            <a:pPr lvl="0" eaLnBrk="0" hangingPunct="0">
              <a:spcBef>
                <a:spcPct val="20000"/>
              </a:spcBef>
            </a:pPr>
            <a:r>
              <a:rPr lang="en-GB" sz="2400" b="0" kern="0" dirty="0">
                <a:solidFill>
                  <a:srgbClr val="404040"/>
                </a:solidFill>
                <a:latin typeface="Arial"/>
                <a:cs typeface="Arial"/>
              </a:rPr>
              <a:t>Saturday: 2 choices</a:t>
            </a:r>
          </a:p>
          <a:p>
            <a:pPr lvl="0" eaLnBrk="0" hangingPunct="0">
              <a:spcBef>
                <a:spcPct val="20000"/>
              </a:spcBef>
            </a:pPr>
            <a:r>
              <a:rPr lang="en-GB" sz="2400" b="0" kern="0" dirty="0">
                <a:solidFill>
                  <a:srgbClr val="404040"/>
                </a:solidFill>
                <a:latin typeface="Arial"/>
                <a:cs typeface="Arial"/>
              </a:rPr>
              <a:t>Sunday: </a:t>
            </a:r>
            <a:r>
              <a:rPr lang="en-GB" sz="2400" kern="0" dirty="0">
                <a:solidFill>
                  <a:srgbClr val="FF9900"/>
                </a:solidFill>
                <a:latin typeface="Arial"/>
                <a:cs typeface="Arial"/>
              </a:rPr>
              <a:t>NO choice</a:t>
            </a:r>
          </a:p>
          <a:p>
            <a:pPr lvl="0" eaLnBrk="0" hangingPunct="0">
              <a:spcBef>
                <a:spcPct val="20000"/>
              </a:spcBef>
            </a:pPr>
            <a:endParaRPr lang="en-US" sz="5000" kern="0" dirty="0">
              <a:solidFill>
                <a:srgbClr val="000000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4EF30F-477A-9643-A502-46CDDB54FE65}"/>
              </a:ext>
            </a:extLst>
          </p:cNvPr>
          <p:cNvSpPr/>
          <p:nvPr/>
        </p:nvSpPr>
        <p:spPr>
          <a:xfrm>
            <a:off x="3352800" y="5434318"/>
            <a:ext cx="3962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hangingPunct="0">
              <a:spcBef>
                <a:spcPct val="20000"/>
              </a:spcBef>
            </a:pPr>
            <a:r>
              <a:rPr lang="en-GB" sz="2400" b="0" kern="0" dirty="0">
                <a:solidFill>
                  <a:srgbClr val="404040"/>
                </a:solidFill>
                <a:latin typeface="Arial"/>
                <a:cs typeface="Arial"/>
              </a:rPr>
              <a:t>degrees of freedom is 7-1</a:t>
            </a:r>
            <a:endParaRPr lang="en-US" sz="5000" kern="0" dirty="0">
              <a:solidFill>
                <a:srgbClr val="000000"/>
              </a:solidFill>
            </a:endParaRPr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80766EB6-C45D-AE42-8133-3291D790AC7D}"/>
              </a:ext>
            </a:extLst>
          </p:cNvPr>
          <p:cNvSpPr/>
          <p:nvPr/>
        </p:nvSpPr>
        <p:spPr bwMode="auto">
          <a:xfrm rot="15941026">
            <a:off x="2659530" y="5132179"/>
            <a:ext cx="488181" cy="673830"/>
          </a:xfrm>
          <a:custGeom>
            <a:avLst/>
            <a:gdLst>
              <a:gd name="connsiteX0" fmla="*/ 0 w 736979"/>
              <a:gd name="connsiteY0" fmla="*/ 516397 h 516397"/>
              <a:gd name="connsiteX1" fmla="*/ 423081 w 736979"/>
              <a:gd name="connsiteY1" fmla="*/ 66021 h 516397"/>
              <a:gd name="connsiteX2" fmla="*/ 736979 w 736979"/>
              <a:gd name="connsiteY2" fmla="*/ 11430 h 516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36979" h="516397">
                <a:moveTo>
                  <a:pt x="0" y="516397"/>
                </a:moveTo>
                <a:cubicBezTo>
                  <a:pt x="150125" y="333289"/>
                  <a:pt x="300251" y="150182"/>
                  <a:pt x="423081" y="66021"/>
                </a:cubicBezTo>
                <a:cubicBezTo>
                  <a:pt x="545911" y="-18140"/>
                  <a:pt x="641445" y="-3355"/>
                  <a:pt x="736979" y="11430"/>
                </a:cubicBezTo>
              </a:path>
            </a:pathLst>
          </a:custGeom>
          <a:noFill/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440023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2F2321E-56EA-364D-9D96-7D79FA8BD1CD}"/>
              </a:ext>
            </a:extLst>
          </p:cNvPr>
          <p:cNvSpPr/>
          <p:nvPr/>
        </p:nvSpPr>
        <p:spPr>
          <a:xfrm>
            <a:off x="381000" y="2133600"/>
            <a:ext cx="8229600" cy="33793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hangingPunct="0">
              <a:spcBef>
                <a:spcPct val="20000"/>
              </a:spcBef>
            </a:pPr>
            <a:r>
              <a:rPr lang="en-GB" sz="2400" b="0" kern="0" dirty="0">
                <a:solidFill>
                  <a:srgbClr val="404040"/>
                </a:solidFill>
                <a:latin typeface="Arial"/>
                <a:cs typeface="Arial"/>
              </a:rPr>
              <a:t>if we have 7 observations and the mean of these observation (that you need to do t-test or </a:t>
            </a:r>
            <a:r>
              <a:rPr lang="en-GB" sz="2400" b="0" kern="0" dirty="0" err="1">
                <a:solidFill>
                  <a:srgbClr val="404040"/>
                </a:solidFill>
                <a:latin typeface="Arial"/>
                <a:cs typeface="Arial"/>
              </a:rPr>
              <a:t>Anova</a:t>
            </a:r>
            <a:r>
              <a:rPr lang="en-GB" sz="2400" b="0" kern="0" dirty="0">
                <a:solidFill>
                  <a:srgbClr val="404040"/>
                </a:solidFill>
                <a:latin typeface="Arial"/>
                <a:cs typeface="Arial"/>
              </a:rPr>
              <a:t>) your degree of freedom is 7-1</a:t>
            </a:r>
          </a:p>
          <a:p>
            <a:pPr lvl="0" eaLnBrk="0" hangingPunct="0">
              <a:spcBef>
                <a:spcPct val="20000"/>
              </a:spcBef>
            </a:pPr>
            <a:endParaRPr lang="en-GB" sz="2400" b="0" kern="0" dirty="0">
              <a:solidFill>
                <a:srgbClr val="404040"/>
              </a:solidFill>
              <a:latin typeface="Arial"/>
              <a:cs typeface="Arial"/>
            </a:endParaRPr>
          </a:p>
          <a:p>
            <a:pPr lvl="0" eaLnBrk="0" hangingPunct="0">
              <a:spcBef>
                <a:spcPct val="20000"/>
              </a:spcBef>
            </a:pPr>
            <a:r>
              <a:rPr lang="en-GB" sz="2400" b="0" kern="0" dirty="0">
                <a:solidFill>
                  <a:srgbClr val="404040"/>
                </a:solidFill>
                <a:latin typeface="Arial"/>
                <a:cs typeface="Arial"/>
              </a:rPr>
              <a:t>because if you know 6 observations you automatically know the 7</a:t>
            </a:r>
            <a:r>
              <a:rPr lang="en-GB" sz="2400" b="0" kern="0" baseline="30000" dirty="0">
                <a:solidFill>
                  <a:srgbClr val="404040"/>
                </a:solidFill>
                <a:latin typeface="Arial"/>
                <a:cs typeface="Arial"/>
              </a:rPr>
              <a:t>th</a:t>
            </a:r>
            <a:r>
              <a:rPr lang="en-GB" sz="2400" b="0" kern="0" dirty="0">
                <a:solidFill>
                  <a:srgbClr val="404040"/>
                </a:solidFill>
                <a:latin typeface="Arial"/>
                <a:cs typeface="Arial"/>
              </a:rPr>
              <a:t> one (thanks to the mean)</a:t>
            </a:r>
          </a:p>
          <a:p>
            <a:pPr lvl="0" eaLnBrk="0" hangingPunct="0">
              <a:spcBef>
                <a:spcPct val="20000"/>
              </a:spcBef>
            </a:pPr>
            <a:endParaRPr lang="en-US" sz="5000" kern="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51525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EA1B429-B263-8A4A-BD59-4AB604D8B560}"/>
              </a:ext>
            </a:extLst>
          </p:cNvPr>
          <p:cNvSpPr txBox="1">
            <a:spLocks/>
          </p:cNvSpPr>
          <p:nvPr/>
        </p:nvSpPr>
        <p:spPr bwMode="auto">
          <a:xfrm>
            <a:off x="609600" y="5257800"/>
            <a:ext cx="8153400" cy="6065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0" dirty="0">
                <a:latin typeface="Arial" charset="0"/>
                <a:cs typeface="Arial" charset="0"/>
              </a:rPr>
              <a:t>no evidences for chocolate vs. baseline (p&gt;0.05)</a:t>
            </a:r>
          </a:p>
          <a:p>
            <a:pPr algn="ctr"/>
            <a:r>
              <a:rPr lang="en-US" b="0" dirty="0">
                <a:latin typeface="Arial" charset="0"/>
                <a:cs typeface="Arial" charset="0"/>
              </a:rPr>
              <a:t>(let’s just assume these are normally distributed) </a:t>
            </a:r>
            <a:endParaRPr lang="en-US" b="0" dirty="0">
              <a:solidFill>
                <a:srgbClr val="99CC00"/>
              </a:solidFill>
              <a:latin typeface="Arial" charset="0"/>
              <a:cs typeface="Arial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A507C98-334E-C346-801B-62D5DBA2718B}"/>
              </a:ext>
            </a:extLst>
          </p:cNvPr>
          <p:cNvGrpSpPr/>
          <p:nvPr/>
        </p:nvGrpSpPr>
        <p:grpSpPr>
          <a:xfrm>
            <a:off x="1069026" y="298591"/>
            <a:ext cx="6169974" cy="4422001"/>
            <a:chOff x="1069026" y="298591"/>
            <a:chExt cx="6169974" cy="4422001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6E8729B7-D553-5F4B-905E-79870387A0CB}"/>
                </a:ext>
              </a:extLst>
            </p:cNvPr>
            <p:cNvGrpSpPr/>
            <p:nvPr/>
          </p:nvGrpSpPr>
          <p:grpSpPr>
            <a:xfrm>
              <a:off x="4544454" y="929640"/>
              <a:ext cx="2416721" cy="3413760"/>
              <a:chOff x="5181029" y="1390720"/>
              <a:chExt cx="2416721" cy="3413760"/>
            </a:xfrm>
          </p:grpSpPr>
          <p:sp>
            <p:nvSpPr>
              <p:cNvPr id="9" name="Freeform 8">
                <a:extLst>
                  <a:ext uri="{FF2B5EF4-FFF2-40B4-BE49-F238E27FC236}">
                    <a16:creationId xmlns:a16="http://schemas.microsoft.com/office/drawing/2014/main" id="{5276E6F6-1103-CB46-B1C4-4565CC3087C4}"/>
                  </a:ext>
                </a:extLst>
              </p:cNvPr>
              <p:cNvSpPr/>
              <p:nvPr/>
            </p:nvSpPr>
            <p:spPr bwMode="auto">
              <a:xfrm>
                <a:off x="5181029" y="1390720"/>
                <a:ext cx="2084375" cy="3413760"/>
              </a:xfrm>
              <a:custGeom>
                <a:avLst/>
                <a:gdLst>
                  <a:gd name="connsiteX0" fmla="*/ 0 w 1850065"/>
                  <a:gd name="connsiteY0" fmla="*/ 2551821 h 2573086"/>
                  <a:gd name="connsiteX1" fmla="*/ 829339 w 1850065"/>
                  <a:gd name="connsiteY1" fmla="*/ 7 h 2573086"/>
                  <a:gd name="connsiteX2" fmla="*/ 1850065 w 1850065"/>
                  <a:gd name="connsiteY2" fmla="*/ 2573086 h 2573086"/>
                  <a:gd name="connsiteX3" fmla="*/ 1850065 w 1850065"/>
                  <a:gd name="connsiteY3" fmla="*/ 2573086 h 2573086"/>
                  <a:gd name="connsiteX0" fmla="*/ 30129 w 1880194"/>
                  <a:gd name="connsiteY0" fmla="*/ 2552768 h 2574033"/>
                  <a:gd name="connsiteX1" fmla="*/ 72659 w 1880194"/>
                  <a:gd name="connsiteY1" fmla="*/ 2276322 h 2574033"/>
                  <a:gd name="connsiteX2" fmla="*/ 859468 w 1880194"/>
                  <a:gd name="connsiteY2" fmla="*/ 954 h 2574033"/>
                  <a:gd name="connsiteX3" fmla="*/ 1880194 w 1880194"/>
                  <a:gd name="connsiteY3" fmla="*/ 2574033 h 2574033"/>
                  <a:gd name="connsiteX4" fmla="*/ 1880194 w 1880194"/>
                  <a:gd name="connsiteY4" fmla="*/ 2574033 h 2574033"/>
                  <a:gd name="connsiteX0" fmla="*/ 0 w 2169042"/>
                  <a:gd name="connsiteY0" fmla="*/ 2574033 h 2574033"/>
                  <a:gd name="connsiteX1" fmla="*/ 361507 w 2169042"/>
                  <a:gd name="connsiteY1" fmla="*/ 2276322 h 2574033"/>
                  <a:gd name="connsiteX2" fmla="*/ 1148316 w 2169042"/>
                  <a:gd name="connsiteY2" fmla="*/ 954 h 2574033"/>
                  <a:gd name="connsiteX3" fmla="*/ 2169042 w 2169042"/>
                  <a:gd name="connsiteY3" fmla="*/ 2574033 h 2574033"/>
                  <a:gd name="connsiteX4" fmla="*/ 2169042 w 2169042"/>
                  <a:gd name="connsiteY4" fmla="*/ 2574033 h 2574033"/>
                  <a:gd name="connsiteX0" fmla="*/ 0 w 2185107"/>
                  <a:gd name="connsiteY0" fmla="*/ 2573079 h 2573079"/>
                  <a:gd name="connsiteX1" fmla="*/ 361507 w 2185107"/>
                  <a:gd name="connsiteY1" fmla="*/ 2275368 h 2573079"/>
                  <a:gd name="connsiteX2" fmla="*/ 1148316 w 2185107"/>
                  <a:gd name="connsiteY2" fmla="*/ 0 h 2573079"/>
                  <a:gd name="connsiteX3" fmla="*/ 2083981 w 2185107"/>
                  <a:gd name="connsiteY3" fmla="*/ 2275369 h 2573079"/>
                  <a:gd name="connsiteX4" fmla="*/ 2169042 w 2185107"/>
                  <a:gd name="connsiteY4" fmla="*/ 2573079 h 2573079"/>
                  <a:gd name="connsiteX5" fmla="*/ 2169042 w 2185107"/>
                  <a:gd name="connsiteY5" fmla="*/ 2573079 h 2573079"/>
                  <a:gd name="connsiteX0" fmla="*/ 0 w 2169042"/>
                  <a:gd name="connsiteY0" fmla="*/ 2573079 h 2574066"/>
                  <a:gd name="connsiteX1" fmla="*/ 361507 w 2169042"/>
                  <a:gd name="connsiteY1" fmla="*/ 2275368 h 2574066"/>
                  <a:gd name="connsiteX2" fmla="*/ 1148316 w 2169042"/>
                  <a:gd name="connsiteY2" fmla="*/ 0 h 2574066"/>
                  <a:gd name="connsiteX3" fmla="*/ 1982381 w 2169042"/>
                  <a:gd name="connsiteY3" fmla="*/ 2283836 h 2574066"/>
                  <a:gd name="connsiteX4" fmla="*/ 2169042 w 2169042"/>
                  <a:gd name="connsiteY4" fmla="*/ 2573079 h 2574066"/>
                  <a:gd name="connsiteX5" fmla="*/ 2169042 w 2169042"/>
                  <a:gd name="connsiteY5" fmla="*/ 2573079 h 2574066"/>
                  <a:gd name="connsiteX0" fmla="*/ 0 w 2169042"/>
                  <a:gd name="connsiteY0" fmla="*/ 2573079 h 2574066"/>
                  <a:gd name="connsiteX1" fmla="*/ 361507 w 2169042"/>
                  <a:gd name="connsiteY1" fmla="*/ 2275368 h 2574066"/>
                  <a:gd name="connsiteX2" fmla="*/ 1148316 w 2169042"/>
                  <a:gd name="connsiteY2" fmla="*/ 0 h 2574066"/>
                  <a:gd name="connsiteX3" fmla="*/ 1821514 w 2169042"/>
                  <a:gd name="connsiteY3" fmla="*/ 2283836 h 2574066"/>
                  <a:gd name="connsiteX4" fmla="*/ 2169042 w 2169042"/>
                  <a:gd name="connsiteY4" fmla="*/ 2573079 h 2574066"/>
                  <a:gd name="connsiteX5" fmla="*/ 2169042 w 2169042"/>
                  <a:gd name="connsiteY5" fmla="*/ 2573079 h 2574066"/>
                  <a:gd name="connsiteX0" fmla="*/ 0 w 2169042"/>
                  <a:gd name="connsiteY0" fmla="*/ 2437613 h 2438600"/>
                  <a:gd name="connsiteX1" fmla="*/ 361507 w 2169042"/>
                  <a:gd name="connsiteY1" fmla="*/ 2139902 h 2438600"/>
                  <a:gd name="connsiteX2" fmla="*/ 1021316 w 2169042"/>
                  <a:gd name="connsiteY2" fmla="*/ 1 h 2438600"/>
                  <a:gd name="connsiteX3" fmla="*/ 1821514 w 2169042"/>
                  <a:gd name="connsiteY3" fmla="*/ 2148370 h 2438600"/>
                  <a:gd name="connsiteX4" fmla="*/ 2169042 w 2169042"/>
                  <a:gd name="connsiteY4" fmla="*/ 2437613 h 2438600"/>
                  <a:gd name="connsiteX5" fmla="*/ 2169042 w 2169042"/>
                  <a:gd name="connsiteY5" fmla="*/ 2437613 h 2438600"/>
                  <a:gd name="connsiteX0" fmla="*/ 0 w 2084375"/>
                  <a:gd name="connsiteY0" fmla="*/ 2446080 h 2446080"/>
                  <a:gd name="connsiteX1" fmla="*/ 276840 w 2084375"/>
                  <a:gd name="connsiteY1" fmla="*/ 2139902 h 2446080"/>
                  <a:gd name="connsiteX2" fmla="*/ 936649 w 2084375"/>
                  <a:gd name="connsiteY2" fmla="*/ 1 h 2446080"/>
                  <a:gd name="connsiteX3" fmla="*/ 1736847 w 2084375"/>
                  <a:gd name="connsiteY3" fmla="*/ 2148370 h 2446080"/>
                  <a:gd name="connsiteX4" fmla="*/ 2084375 w 2084375"/>
                  <a:gd name="connsiteY4" fmla="*/ 2437613 h 2446080"/>
                  <a:gd name="connsiteX5" fmla="*/ 2084375 w 2084375"/>
                  <a:gd name="connsiteY5" fmla="*/ 2437613 h 2446080"/>
                  <a:gd name="connsiteX0" fmla="*/ 0 w 2084375"/>
                  <a:gd name="connsiteY0" fmla="*/ 2446082 h 2446082"/>
                  <a:gd name="connsiteX1" fmla="*/ 327640 w 2084375"/>
                  <a:gd name="connsiteY1" fmla="*/ 2131438 h 2446082"/>
                  <a:gd name="connsiteX2" fmla="*/ 936649 w 2084375"/>
                  <a:gd name="connsiteY2" fmla="*/ 3 h 2446082"/>
                  <a:gd name="connsiteX3" fmla="*/ 1736847 w 2084375"/>
                  <a:gd name="connsiteY3" fmla="*/ 2148372 h 2446082"/>
                  <a:gd name="connsiteX4" fmla="*/ 2084375 w 2084375"/>
                  <a:gd name="connsiteY4" fmla="*/ 2437615 h 2446082"/>
                  <a:gd name="connsiteX5" fmla="*/ 2084375 w 2084375"/>
                  <a:gd name="connsiteY5" fmla="*/ 2437615 h 2446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084375" h="2446082">
                    <a:moveTo>
                      <a:pt x="0" y="2446082"/>
                    </a:moveTo>
                    <a:cubicBezTo>
                      <a:pt x="7088" y="2400008"/>
                      <a:pt x="189417" y="2556740"/>
                      <a:pt x="327640" y="2131438"/>
                    </a:cubicBezTo>
                    <a:cubicBezTo>
                      <a:pt x="465863" y="1706136"/>
                      <a:pt x="701781" y="-2819"/>
                      <a:pt x="936649" y="3"/>
                    </a:cubicBezTo>
                    <a:cubicBezTo>
                      <a:pt x="1171517" y="2825"/>
                      <a:pt x="1566726" y="1719526"/>
                      <a:pt x="1736847" y="2148372"/>
                    </a:cubicBezTo>
                    <a:cubicBezTo>
                      <a:pt x="1906968" y="2577219"/>
                      <a:pt x="2026454" y="2389408"/>
                      <a:pt x="2084375" y="2437615"/>
                    </a:cubicBezTo>
                    <a:lnTo>
                      <a:pt x="2084375" y="2437615"/>
                    </a:lnTo>
                  </a:path>
                </a:pathLst>
              </a:custGeom>
              <a:noFill/>
              <a:ln w="38100" cap="flat" cmpd="sng" algn="ctr">
                <a:solidFill>
                  <a:srgbClr val="C0629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-112" charset="0"/>
                  <a:ea typeface="Arial" pitchFamily="-112" charset="0"/>
                  <a:cs typeface="Arial" pitchFamily="-112" charset="0"/>
                </a:endParaRPr>
              </a:p>
            </p:txBody>
          </p:sp>
          <p:sp>
            <p:nvSpPr>
              <p:cNvPr id="10" name="Freeform 9">
                <a:extLst>
                  <a:ext uri="{FF2B5EF4-FFF2-40B4-BE49-F238E27FC236}">
                    <a16:creationId xmlns:a16="http://schemas.microsoft.com/office/drawing/2014/main" id="{A485EBFE-8E4E-2B4C-AA8E-8E209B6A7410}"/>
                  </a:ext>
                </a:extLst>
              </p:cNvPr>
              <p:cNvSpPr/>
              <p:nvPr/>
            </p:nvSpPr>
            <p:spPr bwMode="auto">
              <a:xfrm>
                <a:off x="5513375" y="1390720"/>
                <a:ext cx="2084375" cy="3413760"/>
              </a:xfrm>
              <a:custGeom>
                <a:avLst/>
                <a:gdLst>
                  <a:gd name="connsiteX0" fmla="*/ 0 w 1850065"/>
                  <a:gd name="connsiteY0" fmla="*/ 2551821 h 2573086"/>
                  <a:gd name="connsiteX1" fmla="*/ 829339 w 1850065"/>
                  <a:gd name="connsiteY1" fmla="*/ 7 h 2573086"/>
                  <a:gd name="connsiteX2" fmla="*/ 1850065 w 1850065"/>
                  <a:gd name="connsiteY2" fmla="*/ 2573086 h 2573086"/>
                  <a:gd name="connsiteX3" fmla="*/ 1850065 w 1850065"/>
                  <a:gd name="connsiteY3" fmla="*/ 2573086 h 2573086"/>
                  <a:gd name="connsiteX0" fmla="*/ 30129 w 1880194"/>
                  <a:gd name="connsiteY0" fmla="*/ 2552768 h 2574033"/>
                  <a:gd name="connsiteX1" fmla="*/ 72659 w 1880194"/>
                  <a:gd name="connsiteY1" fmla="*/ 2276322 h 2574033"/>
                  <a:gd name="connsiteX2" fmla="*/ 859468 w 1880194"/>
                  <a:gd name="connsiteY2" fmla="*/ 954 h 2574033"/>
                  <a:gd name="connsiteX3" fmla="*/ 1880194 w 1880194"/>
                  <a:gd name="connsiteY3" fmla="*/ 2574033 h 2574033"/>
                  <a:gd name="connsiteX4" fmla="*/ 1880194 w 1880194"/>
                  <a:gd name="connsiteY4" fmla="*/ 2574033 h 2574033"/>
                  <a:gd name="connsiteX0" fmla="*/ 0 w 2169042"/>
                  <a:gd name="connsiteY0" fmla="*/ 2574033 h 2574033"/>
                  <a:gd name="connsiteX1" fmla="*/ 361507 w 2169042"/>
                  <a:gd name="connsiteY1" fmla="*/ 2276322 h 2574033"/>
                  <a:gd name="connsiteX2" fmla="*/ 1148316 w 2169042"/>
                  <a:gd name="connsiteY2" fmla="*/ 954 h 2574033"/>
                  <a:gd name="connsiteX3" fmla="*/ 2169042 w 2169042"/>
                  <a:gd name="connsiteY3" fmla="*/ 2574033 h 2574033"/>
                  <a:gd name="connsiteX4" fmla="*/ 2169042 w 2169042"/>
                  <a:gd name="connsiteY4" fmla="*/ 2574033 h 2574033"/>
                  <a:gd name="connsiteX0" fmla="*/ 0 w 2185107"/>
                  <a:gd name="connsiteY0" fmla="*/ 2573079 h 2573079"/>
                  <a:gd name="connsiteX1" fmla="*/ 361507 w 2185107"/>
                  <a:gd name="connsiteY1" fmla="*/ 2275368 h 2573079"/>
                  <a:gd name="connsiteX2" fmla="*/ 1148316 w 2185107"/>
                  <a:gd name="connsiteY2" fmla="*/ 0 h 2573079"/>
                  <a:gd name="connsiteX3" fmla="*/ 2083981 w 2185107"/>
                  <a:gd name="connsiteY3" fmla="*/ 2275369 h 2573079"/>
                  <a:gd name="connsiteX4" fmla="*/ 2169042 w 2185107"/>
                  <a:gd name="connsiteY4" fmla="*/ 2573079 h 2573079"/>
                  <a:gd name="connsiteX5" fmla="*/ 2169042 w 2185107"/>
                  <a:gd name="connsiteY5" fmla="*/ 2573079 h 2573079"/>
                  <a:gd name="connsiteX0" fmla="*/ 0 w 2169042"/>
                  <a:gd name="connsiteY0" fmla="*/ 2573079 h 2574066"/>
                  <a:gd name="connsiteX1" fmla="*/ 361507 w 2169042"/>
                  <a:gd name="connsiteY1" fmla="*/ 2275368 h 2574066"/>
                  <a:gd name="connsiteX2" fmla="*/ 1148316 w 2169042"/>
                  <a:gd name="connsiteY2" fmla="*/ 0 h 2574066"/>
                  <a:gd name="connsiteX3" fmla="*/ 1982381 w 2169042"/>
                  <a:gd name="connsiteY3" fmla="*/ 2283836 h 2574066"/>
                  <a:gd name="connsiteX4" fmla="*/ 2169042 w 2169042"/>
                  <a:gd name="connsiteY4" fmla="*/ 2573079 h 2574066"/>
                  <a:gd name="connsiteX5" fmla="*/ 2169042 w 2169042"/>
                  <a:gd name="connsiteY5" fmla="*/ 2573079 h 2574066"/>
                  <a:gd name="connsiteX0" fmla="*/ 0 w 2169042"/>
                  <a:gd name="connsiteY0" fmla="*/ 2573079 h 2574066"/>
                  <a:gd name="connsiteX1" fmla="*/ 361507 w 2169042"/>
                  <a:gd name="connsiteY1" fmla="*/ 2275368 h 2574066"/>
                  <a:gd name="connsiteX2" fmla="*/ 1148316 w 2169042"/>
                  <a:gd name="connsiteY2" fmla="*/ 0 h 2574066"/>
                  <a:gd name="connsiteX3" fmla="*/ 1821514 w 2169042"/>
                  <a:gd name="connsiteY3" fmla="*/ 2283836 h 2574066"/>
                  <a:gd name="connsiteX4" fmla="*/ 2169042 w 2169042"/>
                  <a:gd name="connsiteY4" fmla="*/ 2573079 h 2574066"/>
                  <a:gd name="connsiteX5" fmla="*/ 2169042 w 2169042"/>
                  <a:gd name="connsiteY5" fmla="*/ 2573079 h 2574066"/>
                  <a:gd name="connsiteX0" fmla="*/ 0 w 2169042"/>
                  <a:gd name="connsiteY0" fmla="*/ 2437613 h 2438600"/>
                  <a:gd name="connsiteX1" fmla="*/ 361507 w 2169042"/>
                  <a:gd name="connsiteY1" fmla="*/ 2139902 h 2438600"/>
                  <a:gd name="connsiteX2" fmla="*/ 1021316 w 2169042"/>
                  <a:gd name="connsiteY2" fmla="*/ 1 h 2438600"/>
                  <a:gd name="connsiteX3" fmla="*/ 1821514 w 2169042"/>
                  <a:gd name="connsiteY3" fmla="*/ 2148370 h 2438600"/>
                  <a:gd name="connsiteX4" fmla="*/ 2169042 w 2169042"/>
                  <a:gd name="connsiteY4" fmla="*/ 2437613 h 2438600"/>
                  <a:gd name="connsiteX5" fmla="*/ 2169042 w 2169042"/>
                  <a:gd name="connsiteY5" fmla="*/ 2437613 h 2438600"/>
                  <a:gd name="connsiteX0" fmla="*/ 0 w 2084375"/>
                  <a:gd name="connsiteY0" fmla="*/ 2446080 h 2446080"/>
                  <a:gd name="connsiteX1" fmla="*/ 276840 w 2084375"/>
                  <a:gd name="connsiteY1" fmla="*/ 2139902 h 2446080"/>
                  <a:gd name="connsiteX2" fmla="*/ 936649 w 2084375"/>
                  <a:gd name="connsiteY2" fmla="*/ 1 h 2446080"/>
                  <a:gd name="connsiteX3" fmla="*/ 1736847 w 2084375"/>
                  <a:gd name="connsiteY3" fmla="*/ 2148370 h 2446080"/>
                  <a:gd name="connsiteX4" fmla="*/ 2084375 w 2084375"/>
                  <a:gd name="connsiteY4" fmla="*/ 2437613 h 2446080"/>
                  <a:gd name="connsiteX5" fmla="*/ 2084375 w 2084375"/>
                  <a:gd name="connsiteY5" fmla="*/ 2437613 h 2446080"/>
                  <a:gd name="connsiteX0" fmla="*/ 0 w 2084375"/>
                  <a:gd name="connsiteY0" fmla="*/ 2446082 h 2446082"/>
                  <a:gd name="connsiteX1" fmla="*/ 327640 w 2084375"/>
                  <a:gd name="connsiteY1" fmla="*/ 2131438 h 2446082"/>
                  <a:gd name="connsiteX2" fmla="*/ 936649 w 2084375"/>
                  <a:gd name="connsiteY2" fmla="*/ 3 h 2446082"/>
                  <a:gd name="connsiteX3" fmla="*/ 1736847 w 2084375"/>
                  <a:gd name="connsiteY3" fmla="*/ 2148372 h 2446082"/>
                  <a:gd name="connsiteX4" fmla="*/ 2084375 w 2084375"/>
                  <a:gd name="connsiteY4" fmla="*/ 2437615 h 2446082"/>
                  <a:gd name="connsiteX5" fmla="*/ 2084375 w 2084375"/>
                  <a:gd name="connsiteY5" fmla="*/ 2437615 h 2446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084375" h="2446082">
                    <a:moveTo>
                      <a:pt x="0" y="2446082"/>
                    </a:moveTo>
                    <a:cubicBezTo>
                      <a:pt x="7088" y="2400008"/>
                      <a:pt x="189417" y="2556740"/>
                      <a:pt x="327640" y="2131438"/>
                    </a:cubicBezTo>
                    <a:cubicBezTo>
                      <a:pt x="465863" y="1706136"/>
                      <a:pt x="701781" y="-2819"/>
                      <a:pt x="936649" y="3"/>
                    </a:cubicBezTo>
                    <a:cubicBezTo>
                      <a:pt x="1171517" y="2825"/>
                      <a:pt x="1566726" y="1719526"/>
                      <a:pt x="1736847" y="2148372"/>
                    </a:cubicBezTo>
                    <a:cubicBezTo>
                      <a:pt x="1906968" y="2577219"/>
                      <a:pt x="2026454" y="2389408"/>
                      <a:pt x="2084375" y="2437615"/>
                    </a:cubicBezTo>
                    <a:lnTo>
                      <a:pt x="2084375" y="2437615"/>
                    </a:lnTo>
                  </a:path>
                </a:pathLst>
              </a:custGeom>
              <a:noFill/>
              <a:ln w="38100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-112" charset="0"/>
                  <a:ea typeface="Arial" pitchFamily="-112" charset="0"/>
                  <a:cs typeface="Arial" pitchFamily="-112" charset="0"/>
                </a:endParaRPr>
              </a:p>
            </p:txBody>
          </p:sp>
        </p:grp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B56D903C-0F3C-0845-B3FC-37D44889143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905000" y="4373881"/>
              <a:ext cx="533400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878A93F6-4E2A-5F4E-8910-0B56CC969133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2057400" y="533400"/>
              <a:ext cx="0" cy="399288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176F19E-E599-E24E-9682-40D6CE985369}"/>
                </a:ext>
              </a:extLst>
            </p:cNvPr>
            <p:cNvCxnSpPr/>
            <p:nvPr/>
          </p:nvCxnSpPr>
          <p:spPr bwMode="auto">
            <a:xfrm>
              <a:off x="5791200" y="762000"/>
              <a:ext cx="0" cy="3958592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rgbClr val="00B0F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CCD8DA9-F10B-F740-B55F-AE5F15748D53}"/>
                </a:ext>
              </a:extLst>
            </p:cNvPr>
            <p:cNvCxnSpPr/>
            <p:nvPr/>
          </p:nvCxnSpPr>
          <p:spPr bwMode="auto">
            <a:xfrm>
              <a:off x="5486400" y="762000"/>
              <a:ext cx="0" cy="3958592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rgbClr val="F03191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D1285F19-11B8-0441-BCEE-FACA1990F816}"/>
                </a:ext>
              </a:extLst>
            </p:cNvPr>
            <p:cNvSpPr/>
            <p:nvPr/>
          </p:nvSpPr>
          <p:spPr bwMode="auto">
            <a:xfrm>
              <a:off x="1069026" y="298591"/>
              <a:ext cx="740724" cy="343040"/>
            </a:xfrm>
            <a:prstGeom prst="roundRect">
              <a:avLst/>
            </a:prstGeom>
            <a:noFill/>
            <a:ln w="63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600" b="0" dirty="0">
                  <a:latin typeface="Arial" pitchFamily="-112" charset="0"/>
                  <a:ea typeface="Arial" pitchFamily="-112" charset="0"/>
                  <a:cs typeface="Arial" pitchFamily="-112" charset="0"/>
                </a:rPr>
                <a:t>count</a:t>
              </a: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</p:grp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A8EEB05B-9394-0D49-AAB5-06AFA6B848D9}"/>
              </a:ext>
            </a:extLst>
          </p:cNvPr>
          <p:cNvSpPr/>
          <p:nvPr/>
        </p:nvSpPr>
        <p:spPr bwMode="auto">
          <a:xfrm>
            <a:off x="7411805" y="4076701"/>
            <a:ext cx="1802267" cy="746759"/>
          </a:xfrm>
          <a:prstGeom prst="roundRect">
            <a:avLst/>
          </a:prstGeom>
          <a:noFill/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m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rPr>
              <a:t>emorization score</a:t>
            </a:r>
          </a:p>
        </p:txBody>
      </p:sp>
    </p:spTree>
    <p:extLst>
      <p:ext uri="{BB962C8B-B14F-4D97-AF65-F5344CB8AC3E}">
        <p14:creationId xmlns:p14="http://schemas.microsoft.com/office/powerpoint/2010/main" val="1568914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4D868FB-38EE-6D43-BFC3-6E66EA037735}"/>
              </a:ext>
            </a:extLst>
          </p:cNvPr>
          <p:cNvSpPr/>
          <p:nvPr/>
        </p:nvSpPr>
        <p:spPr>
          <a:xfrm>
            <a:off x="381000" y="2133600"/>
            <a:ext cx="8229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hangingPunct="0">
              <a:spcBef>
                <a:spcPct val="20000"/>
              </a:spcBef>
            </a:pPr>
            <a:r>
              <a:rPr lang="en-GB" sz="2400" b="0" kern="0" dirty="0">
                <a:solidFill>
                  <a:srgbClr val="404040"/>
                </a:solidFill>
                <a:latin typeface="Arial"/>
                <a:cs typeface="Arial"/>
              </a:rPr>
              <a:t>remember the lecture on regression?</a:t>
            </a:r>
            <a:endParaRPr lang="en-US" sz="5000" kern="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153909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990B6D9-2EE2-3142-9C98-8FA60DECD1B1}"/>
              </a:ext>
            </a:extLst>
          </p:cNvPr>
          <p:cNvCxnSpPr/>
          <p:nvPr/>
        </p:nvCxnSpPr>
        <p:spPr bwMode="auto">
          <a:xfrm flipV="1">
            <a:off x="1066800" y="1828800"/>
            <a:ext cx="0" cy="342900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B2DC191-D1B7-E148-9990-9E9484EAADE2}"/>
              </a:ext>
            </a:extLst>
          </p:cNvPr>
          <p:cNvCxnSpPr>
            <a:cxnSpLocks/>
          </p:cNvCxnSpPr>
          <p:nvPr/>
        </p:nvCxnSpPr>
        <p:spPr bwMode="auto">
          <a:xfrm>
            <a:off x="1066800" y="5257800"/>
            <a:ext cx="7086600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25BE0559-72FE-2041-9A54-2162ACC23CA3}"/>
              </a:ext>
            </a:extLst>
          </p:cNvPr>
          <p:cNvSpPr/>
          <p:nvPr/>
        </p:nvSpPr>
        <p:spPr>
          <a:xfrm>
            <a:off x="408017" y="1295400"/>
            <a:ext cx="88998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kern="0" dirty="0">
                <a:latin typeface="Arial"/>
                <a:ea typeface="Arial"/>
                <a:cs typeface="Arial"/>
              </a:rPr>
              <a:t>T time </a:t>
            </a:r>
          </a:p>
          <a:p>
            <a:r>
              <a:rPr lang="en-US" b="0" kern="0" dirty="0">
                <a:latin typeface="Arial"/>
                <a:ea typeface="Arial"/>
                <a:cs typeface="Arial"/>
              </a:rPr>
              <a:t>(</a:t>
            </a:r>
            <a:r>
              <a:rPr lang="en-US" b="0" kern="0" dirty="0" err="1">
                <a:latin typeface="Arial"/>
                <a:ea typeface="Arial"/>
                <a:cs typeface="Arial"/>
              </a:rPr>
              <a:t>ms</a:t>
            </a:r>
            <a:r>
              <a:rPr lang="en-US" b="0" kern="0" dirty="0">
                <a:latin typeface="Arial"/>
                <a:ea typeface="Arial"/>
                <a:cs typeface="Arial"/>
              </a:rPr>
              <a:t>)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0158D0A-71D9-3E4E-BA04-32925362BC9A}"/>
              </a:ext>
            </a:extLst>
          </p:cNvPr>
          <p:cNvSpPr/>
          <p:nvPr/>
        </p:nvSpPr>
        <p:spPr>
          <a:xfrm>
            <a:off x="7361267" y="5410200"/>
            <a:ext cx="17827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0" kern="0" dirty="0">
                <a:latin typeface="Arial"/>
                <a:ea typeface="Arial"/>
                <a:cs typeface="Arial"/>
              </a:rPr>
              <a:t>ID index of difficulty</a:t>
            </a:r>
            <a:endParaRPr lang="en-US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C4C4F44-1B7A-7C4B-AED7-11FCC9DFFFB9}"/>
              </a:ext>
            </a:extLst>
          </p:cNvPr>
          <p:cNvCxnSpPr/>
          <p:nvPr/>
        </p:nvCxnSpPr>
        <p:spPr bwMode="auto">
          <a:xfrm flipV="1">
            <a:off x="1066800" y="1941731"/>
            <a:ext cx="6781800" cy="224926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30B1BC1F-3EDB-184A-ADD7-FEE3359627F6}"/>
              </a:ext>
            </a:extLst>
          </p:cNvPr>
          <p:cNvSpPr/>
          <p:nvPr/>
        </p:nvSpPr>
        <p:spPr>
          <a:xfrm>
            <a:off x="4628336" y="3674710"/>
            <a:ext cx="3156633" cy="4247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eaLnBrk="0" hangingPunct="0">
              <a:lnSpc>
                <a:spcPct val="90000"/>
              </a:lnSpc>
              <a:spcBef>
                <a:spcPct val="20000"/>
              </a:spcBef>
            </a:pPr>
            <a:r>
              <a:rPr lang="en-US" sz="2400" b="0" kern="0" dirty="0">
                <a:solidFill>
                  <a:srgbClr val="000000"/>
                </a:solidFill>
              </a:rPr>
              <a:t>Fitts! T = 2.3 + 1.1 ID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2B34BC1-8570-E044-AE19-42005720B7DD}"/>
              </a:ext>
            </a:extLst>
          </p:cNvPr>
          <p:cNvSpPr/>
          <p:nvPr/>
        </p:nvSpPr>
        <p:spPr bwMode="auto">
          <a:xfrm>
            <a:off x="1828800" y="42672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F7163CFD-A6B9-FD44-BA38-C98285612F83}"/>
              </a:ext>
            </a:extLst>
          </p:cNvPr>
          <p:cNvSpPr/>
          <p:nvPr/>
        </p:nvSpPr>
        <p:spPr bwMode="auto">
          <a:xfrm>
            <a:off x="2971800" y="31242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5220517A-8823-4A4C-B017-67B2D71458C4}"/>
              </a:ext>
            </a:extLst>
          </p:cNvPr>
          <p:cNvSpPr/>
          <p:nvPr/>
        </p:nvSpPr>
        <p:spPr bwMode="auto">
          <a:xfrm>
            <a:off x="4038600" y="31242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3F4E79DD-984F-DA45-A8F3-7825B90E26DD}"/>
              </a:ext>
            </a:extLst>
          </p:cNvPr>
          <p:cNvSpPr/>
          <p:nvPr/>
        </p:nvSpPr>
        <p:spPr bwMode="auto">
          <a:xfrm>
            <a:off x="5032744" y="22098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BE60D1B-D4EB-C546-AED7-4AF635190F36}"/>
              </a:ext>
            </a:extLst>
          </p:cNvPr>
          <p:cNvSpPr/>
          <p:nvPr/>
        </p:nvSpPr>
        <p:spPr bwMode="auto">
          <a:xfrm>
            <a:off x="6019800" y="24384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422FFF97-D962-E84C-8A17-21AF92F7AAB3}"/>
              </a:ext>
            </a:extLst>
          </p:cNvPr>
          <p:cNvSpPr/>
          <p:nvPr/>
        </p:nvSpPr>
        <p:spPr bwMode="auto">
          <a:xfrm>
            <a:off x="6875719" y="30480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grpSp>
        <p:nvGrpSpPr>
          <p:cNvPr id="15" name="Group 8">
            <a:extLst>
              <a:ext uri="{FF2B5EF4-FFF2-40B4-BE49-F238E27FC236}">
                <a16:creationId xmlns:a16="http://schemas.microsoft.com/office/drawing/2014/main" id="{8DA6B708-37A1-2443-B98A-2D4066A36B59}"/>
              </a:ext>
            </a:extLst>
          </p:cNvPr>
          <p:cNvGrpSpPr>
            <a:grpSpLocks/>
          </p:cNvGrpSpPr>
          <p:nvPr/>
        </p:nvGrpSpPr>
        <p:grpSpPr bwMode="auto">
          <a:xfrm>
            <a:off x="6511412" y="-76200"/>
            <a:ext cx="3089787" cy="1865532"/>
            <a:chOff x="5029200" y="990600"/>
            <a:chExt cx="4038600" cy="2438400"/>
          </a:xfrm>
        </p:grpSpPr>
        <p:sp>
          <p:nvSpPr>
            <p:cNvPr id="16" name="Oval 9">
              <a:extLst>
                <a:ext uri="{FF2B5EF4-FFF2-40B4-BE49-F238E27FC236}">
                  <a16:creationId xmlns:a16="http://schemas.microsoft.com/office/drawing/2014/main" id="{BCD204CA-D405-4949-9638-F7651DA79D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24600" y="990600"/>
              <a:ext cx="2438400" cy="2438400"/>
            </a:xfrm>
            <a:prstGeom prst="ellipse">
              <a:avLst/>
            </a:prstGeom>
            <a:solidFill>
              <a:srgbClr val="99CC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tIns="0" rIns="0" bIns="0" anchor="ctr" anchorCtr="1"/>
            <a:lstStyle/>
            <a:p>
              <a:endParaRPr lang="en-US" sz="30000">
                <a:solidFill>
                  <a:schemeClr val="bg1"/>
                </a:solidFill>
              </a:endParaRPr>
            </a:p>
          </p:txBody>
        </p:sp>
        <p:sp>
          <p:nvSpPr>
            <p:cNvPr id="17" name="Oval 10">
              <a:extLst>
                <a:ext uri="{FF2B5EF4-FFF2-40B4-BE49-F238E27FC236}">
                  <a16:creationId xmlns:a16="http://schemas.microsoft.com/office/drawing/2014/main" id="{8BC0A2FC-AF23-D04F-AEC7-F64AC64BCE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29200" y="990600"/>
              <a:ext cx="4038600" cy="2438400"/>
            </a:xfrm>
            <a:prstGeom prst="ellipse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tIns="0" rIns="0" bIns="0" anchor="ctr" anchorCtr="1"/>
            <a:lstStyle/>
            <a:p>
              <a:r>
                <a:rPr lang="en-US" sz="20000" dirty="0">
                  <a:solidFill>
                    <a:schemeClr val="bg1"/>
                  </a:solidFill>
                </a:rPr>
                <a:t>1</a:t>
              </a:r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F0973984-0D80-8C49-9F3A-4AFBAD4F8A67}"/>
              </a:ext>
            </a:extLst>
          </p:cNvPr>
          <p:cNvSpPr/>
          <p:nvPr/>
        </p:nvSpPr>
        <p:spPr>
          <a:xfrm>
            <a:off x="-401509" y="222647"/>
            <a:ext cx="7848600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/>
            <a:r>
              <a:rPr lang="en-US" sz="3400" b="0" dirty="0"/>
              <a:t>standard error of the estimate 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12E6144-57F7-394B-A206-C9BAD821F1F0}"/>
              </a:ext>
            </a:extLst>
          </p:cNvPr>
          <p:cNvCxnSpPr>
            <a:cxnSpLocks/>
          </p:cNvCxnSpPr>
          <p:nvPr/>
        </p:nvCxnSpPr>
        <p:spPr bwMode="auto">
          <a:xfrm flipV="1">
            <a:off x="1905000" y="3925668"/>
            <a:ext cx="0" cy="341532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99CC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FF3699A-8B85-EF4B-9B2F-60908E114A4F}"/>
              </a:ext>
            </a:extLst>
          </p:cNvPr>
          <p:cNvCxnSpPr>
            <a:cxnSpLocks/>
          </p:cNvCxnSpPr>
          <p:nvPr/>
        </p:nvCxnSpPr>
        <p:spPr bwMode="auto">
          <a:xfrm flipV="1">
            <a:off x="3048000" y="3200400"/>
            <a:ext cx="0" cy="341532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99CC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E527D60-D3AB-EE4A-9ADA-693926693E99}"/>
              </a:ext>
            </a:extLst>
          </p:cNvPr>
          <p:cNvCxnSpPr>
            <a:cxnSpLocks/>
          </p:cNvCxnSpPr>
          <p:nvPr/>
        </p:nvCxnSpPr>
        <p:spPr bwMode="auto">
          <a:xfrm flipV="1">
            <a:off x="5105400" y="2267634"/>
            <a:ext cx="0" cy="627966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99CC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4B6384A-E841-544F-BA18-58B0FD18BC28}"/>
              </a:ext>
            </a:extLst>
          </p:cNvPr>
          <p:cNvCxnSpPr>
            <a:cxnSpLocks/>
          </p:cNvCxnSpPr>
          <p:nvPr/>
        </p:nvCxnSpPr>
        <p:spPr bwMode="auto">
          <a:xfrm flipV="1">
            <a:off x="6934200" y="2267634"/>
            <a:ext cx="0" cy="798732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99CC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grpSp>
        <p:nvGrpSpPr>
          <p:cNvPr id="51" name="Group 50">
            <a:extLst>
              <a:ext uri="{FF2B5EF4-FFF2-40B4-BE49-F238E27FC236}">
                <a16:creationId xmlns:a16="http://schemas.microsoft.com/office/drawing/2014/main" id="{25158D27-C09F-2642-BD3C-D4330CE95436}"/>
              </a:ext>
            </a:extLst>
          </p:cNvPr>
          <p:cNvGrpSpPr/>
          <p:nvPr/>
        </p:nvGrpSpPr>
        <p:grpSpPr>
          <a:xfrm>
            <a:off x="408017" y="4589110"/>
            <a:ext cx="4648200" cy="1598830"/>
            <a:chOff x="-2667000" y="4762501"/>
            <a:chExt cx="4648200" cy="1598830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D5EFDFB9-EFA3-E54F-8B0F-7DEFD7F74698}"/>
                </a:ext>
              </a:extLst>
            </p:cNvPr>
            <p:cNvSpPr/>
            <p:nvPr/>
          </p:nvSpPr>
          <p:spPr bwMode="auto">
            <a:xfrm>
              <a:off x="-2667000" y="4762501"/>
              <a:ext cx="4648200" cy="159883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1F31ED63-B446-9548-818D-431D70A320D6}"/>
                </a:ext>
              </a:extLst>
            </p:cNvPr>
            <p:cNvGrpSpPr/>
            <p:nvPr/>
          </p:nvGrpSpPr>
          <p:grpSpPr>
            <a:xfrm>
              <a:off x="-2310778" y="5015051"/>
              <a:ext cx="4191071" cy="990600"/>
              <a:chOff x="1158520" y="5638800"/>
              <a:chExt cx="4191071" cy="990600"/>
            </a:xfrm>
            <a:solidFill>
              <a:schemeClr val="bg1"/>
            </a:solidFill>
          </p:grpSpPr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BD4EFCAA-A70E-AE42-9267-D13FA25C737F}"/>
                  </a:ext>
                </a:extLst>
              </p:cNvPr>
              <p:cNvSpPr/>
              <p:nvPr/>
            </p:nvSpPr>
            <p:spPr>
              <a:xfrm>
                <a:off x="1359396" y="5733365"/>
                <a:ext cx="3990195" cy="830997"/>
              </a:xfrm>
              <a:prstGeom prst="rect">
                <a:avLst/>
              </a:prstGeom>
              <a:grpFill/>
            </p:spPr>
            <p:txBody>
              <a:bodyPr wrap="none">
                <a:spAutoFit/>
              </a:bodyPr>
              <a:lstStyle/>
              <a:p>
                <a:pPr lvl="0" algn="ctr" eaLnBrk="0" hangingPunct="0">
                  <a:lnSpc>
                    <a:spcPct val="90000"/>
                  </a:lnSpc>
                  <a:spcBef>
                    <a:spcPct val="20000"/>
                  </a:spcBef>
                </a:pPr>
                <a:r>
                  <a:rPr lang="en-GB" sz="2400" b="0" dirty="0"/>
                  <a:t>∑ </a:t>
                </a:r>
                <a:r>
                  <a:rPr lang="en-US" sz="2400" kern="0" dirty="0">
                    <a:solidFill>
                      <a:srgbClr val="000000"/>
                    </a:solidFill>
                  </a:rPr>
                  <a:t>(estimated y – actual y)</a:t>
                </a:r>
                <a:r>
                  <a:rPr lang="en-US" sz="2400" kern="0" baseline="30000" dirty="0">
                    <a:solidFill>
                      <a:srgbClr val="000000"/>
                    </a:solidFill>
                  </a:rPr>
                  <a:t>2</a:t>
                </a:r>
              </a:p>
              <a:p>
                <a:pPr lvl="0" algn="ctr" eaLnBrk="0" hangingPunct="0">
                  <a:lnSpc>
                    <a:spcPct val="90000"/>
                  </a:lnSpc>
                  <a:spcBef>
                    <a:spcPct val="20000"/>
                  </a:spcBef>
                </a:pPr>
                <a:endParaRPr lang="en-US" sz="2400" kern="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BC6652FE-A2C9-2340-9F4D-42CBAD4162C7}"/>
                  </a:ext>
                </a:extLst>
              </p:cNvPr>
              <p:cNvSpPr/>
              <p:nvPr/>
            </p:nvSpPr>
            <p:spPr>
              <a:xfrm>
                <a:off x="2123677" y="6204668"/>
                <a:ext cx="2392001" cy="424732"/>
              </a:xfrm>
              <a:prstGeom prst="rect">
                <a:avLst/>
              </a:prstGeom>
              <a:grpFill/>
            </p:spPr>
            <p:txBody>
              <a:bodyPr wrap="none">
                <a:spAutoFit/>
              </a:bodyPr>
              <a:lstStyle/>
              <a:p>
                <a:pPr lvl="0" algn="ctr" eaLnBrk="0" hangingPunct="0">
                  <a:lnSpc>
                    <a:spcPct val="90000"/>
                  </a:lnSpc>
                  <a:spcBef>
                    <a:spcPct val="20000"/>
                  </a:spcBef>
                </a:pPr>
                <a:r>
                  <a:rPr lang="en-US" sz="2400" kern="0" dirty="0">
                    <a:solidFill>
                      <a:srgbClr val="000000"/>
                    </a:solidFill>
                  </a:rPr>
                  <a:t>(sample size-2)</a:t>
                </a:r>
              </a:p>
            </p:txBody>
          </p: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B24C8800-52A2-644A-8752-A54E39140D8F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1676400" y="6208930"/>
                <a:ext cx="3379816" cy="0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DC1EBF15-25DC-1242-8AEB-EC644CDA0E2A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1513283" y="5638800"/>
                <a:ext cx="3682418" cy="0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99277750-A2C3-6E40-B745-3ED3DFC82358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1298004" y="5638800"/>
                <a:ext cx="215279" cy="934795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E2B43039-B6E9-D244-B4DE-CA1C6460C421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 flipV="1">
                <a:off x="1158520" y="5638800"/>
                <a:ext cx="148299" cy="934795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D095B5A7-F829-AE4E-8C81-EDB7DC2B6506}"/>
              </a:ext>
            </a:extLst>
          </p:cNvPr>
          <p:cNvSpPr/>
          <p:nvPr/>
        </p:nvSpPr>
        <p:spPr>
          <a:xfrm>
            <a:off x="2917880" y="4868868"/>
            <a:ext cx="2872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0" dirty="0"/>
              <a:t>ˆ</a:t>
            </a:r>
            <a:endParaRPr lang="en-US" sz="2400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627920F-E3FD-E34B-B674-96A91975C92A}"/>
              </a:ext>
            </a:extLst>
          </p:cNvPr>
          <p:cNvGrpSpPr/>
          <p:nvPr/>
        </p:nvGrpSpPr>
        <p:grpSpPr>
          <a:xfrm>
            <a:off x="1828800" y="5407528"/>
            <a:ext cx="6530800" cy="1259216"/>
            <a:chOff x="1828800" y="5407528"/>
            <a:chExt cx="6530800" cy="1259216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3D87A965-B936-EC4B-8946-DE405D66315E}"/>
                </a:ext>
              </a:extLst>
            </p:cNvPr>
            <p:cNvSpPr/>
            <p:nvPr/>
          </p:nvSpPr>
          <p:spPr>
            <a:xfrm>
              <a:off x="3832399" y="6205079"/>
              <a:ext cx="4527201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kern="0" dirty="0">
                  <a:solidFill>
                    <a:srgbClr val="99CC00"/>
                  </a:solidFill>
                </a:rPr>
                <a:t>also called degree of freedom</a:t>
              </a:r>
              <a:endParaRPr lang="en-US" sz="2400" dirty="0">
                <a:solidFill>
                  <a:srgbClr val="99CC00"/>
                </a:solidFill>
              </a:endParaRPr>
            </a:p>
          </p:txBody>
        </p:sp>
        <p:sp>
          <p:nvSpPr>
            <p:cNvPr id="3" name="Rounded Rectangle 2">
              <a:extLst>
                <a:ext uri="{FF2B5EF4-FFF2-40B4-BE49-F238E27FC236}">
                  <a16:creationId xmlns:a16="http://schemas.microsoft.com/office/drawing/2014/main" id="{0B37DD46-B1D2-334C-BE49-5AE99DD466DF}"/>
                </a:ext>
              </a:extLst>
            </p:cNvPr>
            <p:cNvSpPr/>
            <p:nvPr/>
          </p:nvSpPr>
          <p:spPr bwMode="auto">
            <a:xfrm>
              <a:off x="1828800" y="5407528"/>
              <a:ext cx="2209800" cy="424732"/>
            </a:xfrm>
            <a:prstGeom prst="roundRect">
              <a:avLst/>
            </a:prstGeom>
            <a:noFill/>
            <a:ln w="63500" cap="flat" cmpd="sng" algn="ctr">
              <a:solidFill>
                <a:srgbClr val="99CC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EAB12342-754C-C14F-B2EC-6829F8918538}"/>
                </a:ext>
              </a:extLst>
            </p:cNvPr>
            <p:cNvCxnSpPr/>
            <p:nvPr/>
          </p:nvCxnSpPr>
          <p:spPr bwMode="auto">
            <a:xfrm>
              <a:off x="4038600" y="5767222"/>
              <a:ext cx="1676400" cy="420718"/>
            </a:xfrm>
            <a:prstGeom prst="line">
              <a:avLst/>
            </a:prstGeom>
            <a:solidFill>
              <a:schemeClr val="accent1"/>
            </a:solidFill>
            <a:ln w="63500" cap="flat" cmpd="sng" algn="ctr">
              <a:solidFill>
                <a:srgbClr val="99CC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531857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F67A1CB-5178-C943-A986-C581AFC8F77A}"/>
              </a:ext>
            </a:extLst>
          </p:cNvPr>
          <p:cNvSpPr/>
          <p:nvPr/>
        </p:nvSpPr>
        <p:spPr>
          <a:xfrm>
            <a:off x="609600" y="2590800"/>
            <a:ext cx="7924800" cy="2215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b="0" dirty="0">
                <a:solidFill>
                  <a:srgbClr val="000000"/>
                </a:solidFill>
              </a:rPr>
              <a:t>a simple (approximate) way to understand this is that we have two variables, the slope and the intercept of the regression line</a:t>
            </a:r>
          </a:p>
          <a:p>
            <a:endParaRPr lang="en-GB" sz="2400" b="0" dirty="0">
              <a:solidFill>
                <a:srgbClr val="000000"/>
              </a:solidFill>
            </a:endParaRPr>
          </a:p>
          <a:p>
            <a:r>
              <a:rPr lang="en-GB" sz="2400" b="0" dirty="0">
                <a:solidFill>
                  <a:srgbClr val="000000"/>
                </a:solidFill>
              </a:rPr>
              <a:t>that give us extra information, thus the minus 2</a:t>
            </a:r>
          </a:p>
          <a:p>
            <a:r>
              <a:rPr lang="en-US" dirty="0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418395352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Title 7"/>
          <p:cNvSpPr>
            <a:spLocks noGrp="1"/>
          </p:cNvSpPr>
          <p:nvPr>
            <p:ph type="title"/>
          </p:nvPr>
        </p:nvSpPr>
        <p:spPr>
          <a:xfrm>
            <a:off x="152400" y="4495800"/>
            <a:ext cx="8839200" cy="685800"/>
          </a:xfrm>
        </p:spPr>
        <p:txBody>
          <a:bodyPr/>
          <a:lstStyle/>
          <a:p>
            <a:pPr algn="r" eaLnBrk="1" hangingPunct="1"/>
            <a:r>
              <a:rPr lang="en-US" sz="8600" dirty="0">
                <a:solidFill>
                  <a:srgbClr val="A6A6A6"/>
                </a:solidFill>
                <a:latin typeface="Arial" charset="0"/>
                <a:cs typeface="Arial" charset="0"/>
              </a:rPr>
              <a:t>statistic tests </a:t>
            </a:r>
            <a:br>
              <a:rPr lang="en-US" sz="8600" dirty="0">
                <a:solidFill>
                  <a:srgbClr val="A6A6A6"/>
                </a:solidFill>
                <a:latin typeface="Arial" charset="0"/>
                <a:cs typeface="Arial" charset="0"/>
              </a:rPr>
            </a:br>
            <a:r>
              <a:rPr lang="en-US" sz="8600" dirty="0">
                <a:solidFill>
                  <a:srgbClr val="A6A6A6"/>
                </a:solidFill>
                <a:latin typeface="Arial" charset="0"/>
                <a:cs typeface="Arial" charset="0"/>
              </a:rPr>
              <a:t>on multiple ID variables</a:t>
            </a:r>
          </a:p>
        </p:txBody>
      </p:sp>
    </p:spTree>
    <p:extLst>
      <p:ext uri="{BB962C8B-B14F-4D97-AF65-F5344CB8AC3E}">
        <p14:creationId xmlns:p14="http://schemas.microsoft.com/office/powerpoint/2010/main" val="1538348408"/>
      </p:ext>
    </p:extLst>
  </p:cSld>
  <p:clrMapOvr>
    <a:masterClrMapping/>
  </p:clrMapOvr>
  <p:transition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"/>
          <p:cNvSpPr txBox="1">
            <a:spLocks/>
          </p:cNvSpPr>
          <p:nvPr/>
        </p:nvSpPr>
        <p:spPr bwMode="auto">
          <a:xfrm>
            <a:off x="685800" y="1447800"/>
            <a:ext cx="7772400" cy="41402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>
              <a:spcBef>
                <a:spcPct val="20000"/>
              </a:spcBef>
              <a:defRPr/>
            </a:pPr>
            <a:r>
              <a:rPr lang="en-GB" sz="2400" b="0" dirty="0">
                <a:solidFill>
                  <a:srgbClr val="222222"/>
                </a:solidFill>
                <a:latin typeface="arial" panose="020B0604020202020204" pitchFamily="34" charset="0"/>
              </a:rPr>
              <a:t>until now, we did statistical test on</a:t>
            </a:r>
            <a:r>
              <a:rPr lang="en-GB" sz="2400" b="0" kern="0" dirty="0">
                <a:solidFill>
                  <a:srgbClr val="222222"/>
                </a:solidFill>
                <a:latin typeface="arial" panose="020B0604020202020204" pitchFamily="34" charset="0"/>
                <a:cs typeface="Arial"/>
              </a:rPr>
              <a:t> one independent variable (with multiple conditions or groups) and one dependant variable</a:t>
            </a:r>
          </a:p>
          <a:p>
            <a:pPr lvl="0">
              <a:spcBef>
                <a:spcPct val="20000"/>
              </a:spcBef>
              <a:defRPr/>
            </a:pPr>
            <a:endParaRPr lang="en-GB" sz="2400" b="0" kern="0" dirty="0">
              <a:solidFill>
                <a:srgbClr val="222222"/>
              </a:solidFill>
              <a:latin typeface="arial" panose="020B0604020202020204" pitchFamily="34" charset="0"/>
              <a:cs typeface="Arial"/>
            </a:endParaRPr>
          </a:p>
          <a:p>
            <a:pPr lvl="0">
              <a:spcBef>
                <a:spcPct val="20000"/>
              </a:spcBef>
              <a:defRPr/>
            </a:pPr>
            <a:r>
              <a:rPr lang="en-GB" sz="2400" b="0" kern="0" dirty="0">
                <a:solidFill>
                  <a:srgbClr val="222222"/>
                </a:solidFill>
                <a:latin typeface="arial" panose="020B0604020202020204" pitchFamily="34" charset="0"/>
                <a:cs typeface="Arial"/>
              </a:rPr>
              <a:t>e.g. effect of </a:t>
            </a:r>
            <a:r>
              <a:rPr lang="en-GB" sz="2400" kern="0" dirty="0">
                <a:solidFill>
                  <a:srgbClr val="99CC00"/>
                </a:solidFill>
                <a:latin typeface="arial" panose="020B0604020202020204" pitchFamily="34" charset="0"/>
                <a:cs typeface="Arial"/>
              </a:rPr>
              <a:t>chocolate, baseline, punishment (IV) </a:t>
            </a:r>
            <a:r>
              <a:rPr lang="en-GB" sz="2400" b="0" kern="0" dirty="0">
                <a:solidFill>
                  <a:srgbClr val="222222"/>
                </a:solidFill>
                <a:latin typeface="arial" panose="020B0604020202020204" pitchFamily="34" charset="0"/>
                <a:cs typeface="Arial"/>
              </a:rPr>
              <a:t>on </a:t>
            </a:r>
            <a:r>
              <a:rPr lang="en-GB" sz="2400" kern="0" dirty="0">
                <a:solidFill>
                  <a:srgbClr val="FF9900"/>
                </a:solidFill>
                <a:latin typeface="arial" panose="020B0604020202020204" pitchFamily="34" charset="0"/>
                <a:cs typeface="Arial"/>
              </a:rPr>
              <a:t>memorization score (DV)</a:t>
            </a:r>
            <a:endParaRPr lang="en-GB" sz="2400" kern="0" dirty="0">
              <a:solidFill>
                <a:srgbClr val="FF9900"/>
              </a:solidFill>
              <a:latin typeface="arial" panose="020B0604020202020204" pitchFamily="34" charset="0"/>
              <a:ea typeface="Arial"/>
              <a:cs typeface="Arial"/>
            </a:endParaRPr>
          </a:p>
          <a:p>
            <a:pPr lvl="0">
              <a:spcBef>
                <a:spcPct val="20000"/>
              </a:spcBef>
              <a:defRPr/>
            </a:pPr>
            <a:endParaRPr lang="en-GB" sz="2400" kern="0" dirty="0">
              <a:solidFill>
                <a:srgbClr val="99CC00"/>
              </a:solidFill>
              <a:latin typeface="Arial"/>
              <a:ea typeface="Arial"/>
              <a:cs typeface="Arial"/>
            </a:endParaRPr>
          </a:p>
          <a:p>
            <a:pPr lvl="0">
              <a:spcBef>
                <a:spcPct val="20000"/>
              </a:spcBef>
              <a:defRPr/>
            </a:pPr>
            <a:r>
              <a:rPr lang="en-GB" sz="2400" b="0" kern="0" dirty="0">
                <a:latin typeface="Arial"/>
                <a:ea typeface="Arial"/>
                <a:cs typeface="Arial"/>
              </a:rPr>
              <a:t>now it is possible to do tests for multiple IVs and multiple DVs</a:t>
            </a:r>
          </a:p>
        </p:txBody>
      </p:sp>
    </p:spTree>
    <p:extLst>
      <p:ext uri="{BB962C8B-B14F-4D97-AF65-F5344CB8AC3E}">
        <p14:creationId xmlns:p14="http://schemas.microsoft.com/office/powerpoint/2010/main" val="171140676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"/>
          <p:cNvSpPr txBox="1">
            <a:spLocks/>
          </p:cNvSpPr>
          <p:nvPr/>
        </p:nvSpPr>
        <p:spPr bwMode="auto">
          <a:xfrm>
            <a:off x="685800" y="2057400"/>
            <a:ext cx="7924800" cy="266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>
              <a:spcBef>
                <a:spcPct val="20000"/>
              </a:spcBef>
              <a:defRPr/>
            </a:pPr>
            <a:r>
              <a:rPr lang="en-GB" sz="2400" b="0" dirty="0">
                <a:solidFill>
                  <a:srgbClr val="222222"/>
                </a:solidFill>
                <a:latin typeface="arial" panose="020B0604020202020204" pitchFamily="34" charset="0"/>
              </a:rPr>
              <a:t>however doing so decrease the power of your experiment (because you run more tests)</a:t>
            </a:r>
          </a:p>
          <a:p>
            <a:pPr lvl="0">
              <a:spcBef>
                <a:spcPct val="20000"/>
              </a:spcBef>
              <a:defRPr/>
            </a:pPr>
            <a:endParaRPr lang="en-GB" sz="2400" b="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 lvl="0">
              <a:spcBef>
                <a:spcPct val="20000"/>
              </a:spcBef>
              <a:defRPr/>
            </a:pPr>
            <a:r>
              <a:rPr lang="en-GB" sz="2400" b="0" dirty="0">
                <a:solidFill>
                  <a:srgbClr val="222222"/>
                </a:solidFill>
                <a:latin typeface="arial" panose="020B0604020202020204" pitchFamily="34" charset="0"/>
              </a:rPr>
              <a:t>so it only works with powerful tests based on ANOVA (i.e. continuous variable and assumption of normality and homogeneity assumed)</a:t>
            </a:r>
          </a:p>
          <a:p>
            <a:pPr lvl="0">
              <a:spcBef>
                <a:spcPct val="20000"/>
              </a:spcBef>
              <a:defRPr/>
            </a:pPr>
            <a:endParaRPr lang="en-GB" sz="2400" b="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 lvl="0" algn="r">
              <a:spcBef>
                <a:spcPct val="20000"/>
              </a:spcBef>
              <a:defRPr/>
            </a:pPr>
            <a:r>
              <a:rPr lang="en-GB" sz="2400" b="0" dirty="0">
                <a:solidFill>
                  <a:srgbClr val="222222"/>
                </a:solidFill>
                <a:latin typeface="arial" panose="020B0604020202020204" pitchFamily="34" charset="0"/>
              </a:rPr>
              <a:t>e.g</a:t>
            </a:r>
            <a:r>
              <a:rPr lang="en-GB" sz="2400" dirty="0">
                <a:solidFill>
                  <a:srgbClr val="222222"/>
                </a:solidFill>
                <a:latin typeface="arial" panose="020B0604020202020204" pitchFamily="34" charset="0"/>
              </a:rPr>
              <a:t>. </a:t>
            </a:r>
            <a:r>
              <a:rPr lang="en-GB" sz="2400" dirty="0">
                <a:solidFill>
                  <a:srgbClr val="99CC00"/>
                </a:solidFill>
                <a:latin typeface="arial" panose="020B0604020202020204" pitchFamily="34" charset="0"/>
              </a:rPr>
              <a:t>two-ways ANOVA, MANOVA, ANVOVA</a:t>
            </a:r>
          </a:p>
          <a:p>
            <a:pPr lvl="0">
              <a:spcBef>
                <a:spcPct val="20000"/>
              </a:spcBef>
              <a:defRPr/>
            </a:pPr>
            <a:endParaRPr lang="en-GB" sz="2400" b="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 lvl="0">
              <a:spcBef>
                <a:spcPct val="20000"/>
              </a:spcBef>
              <a:defRPr/>
            </a:pPr>
            <a:endParaRPr lang="en-GB" sz="2400" b="0" kern="0" dirty="0">
              <a:solidFill>
                <a:srgbClr val="222222"/>
              </a:solidFill>
              <a:latin typeface="arial" panose="020B0604020202020204" pitchFamily="34" charset="0"/>
              <a:ea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06411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"/>
          <p:cNvSpPr txBox="1">
            <a:spLocks/>
          </p:cNvSpPr>
          <p:nvPr/>
        </p:nvSpPr>
        <p:spPr bwMode="auto">
          <a:xfrm>
            <a:off x="685800" y="2057400"/>
            <a:ext cx="7924800" cy="350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>
              <a:spcBef>
                <a:spcPct val="20000"/>
              </a:spcBef>
              <a:defRPr/>
            </a:pPr>
            <a:r>
              <a:rPr lang="en-GB" sz="3000" dirty="0">
                <a:solidFill>
                  <a:srgbClr val="222222"/>
                </a:solidFill>
                <a:latin typeface="arial" panose="020B0604020202020204" pitchFamily="34" charset="0"/>
              </a:rPr>
              <a:t>one-way ANOVA::</a:t>
            </a:r>
          </a:p>
          <a:p>
            <a:pPr lvl="0">
              <a:spcBef>
                <a:spcPct val="20000"/>
              </a:spcBef>
              <a:defRPr/>
            </a:pPr>
            <a:r>
              <a:rPr lang="en-GB" sz="2400" b="0" kern="0" dirty="0">
                <a:solidFill>
                  <a:srgbClr val="222222"/>
                </a:solidFill>
                <a:latin typeface="arial" panose="020B0604020202020204" pitchFamily="34" charset="0"/>
                <a:ea typeface="Arial"/>
                <a:cs typeface="Arial"/>
              </a:rPr>
              <a:t>compare the effect of </a:t>
            </a:r>
            <a:r>
              <a:rPr lang="en-GB" sz="2400" kern="0" dirty="0">
                <a:solidFill>
                  <a:srgbClr val="99CC00"/>
                </a:solidFill>
                <a:latin typeface="arial" panose="020B0604020202020204" pitchFamily="34" charset="0"/>
                <a:ea typeface="Arial"/>
                <a:cs typeface="Arial"/>
              </a:rPr>
              <a:t>one discrete independent variables</a:t>
            </a:r>
            <a:r>
              <a:rPr lang="en-GB" sz="2400" b="0" kern="0" dirty="0">
                <a:solidFill>
                  <a:srgbClr val="222222"/>
                </a:solidFill>
                <a:latin typeface="arial" panose="020B0604020202020204" pitchFamily="34" charset="0"/>
                <a:ea typeface="Arial"/>
                <a:cs typeface="Arial"/>
              </a:rPr>
              <a:t>, having 2 or more levels on </a:t>
            </a:r>
            <a:r>
              <a:rPr lang="en-GB" sz="2400" kern="0" dirty="0">
                <a:solidFill>
                  <a:srgbClr val="99CC00"/>
                </a:solidFill>
                <a:latin typeface="arial" panose="020B0604020202020204" pitchFamily="34" charset="0"/>
                <a:ea typeface="Arial"/>
                <a:cs typeface="Arial"/>
              </a:rPr>
              <a:t>one dependant variable</a:t>
            </a:r>
          </a:p>
          <a:p>
            <a:pPr lvl="0">
              <a:spcBef>
                <a:spcPct val="20000"/>
              </a:spcBef>
              <a:defRPr/>
            </a:pPr>
            <a:endParaRPr lang="en-GB" sz="2400" b="0" kern="0" dirty="0">
              <a:solidFill>
                <a:srgbClr val="222222"/>
              </a:solidFill>
              <a:latin typeface="arial" panose="020B0604020202020204" pitchFamily="34" charset="0"/>
              <a:ea typeface="Arial"/>
              <a:cs typeface="Arial"/>
            </a:endParaRPr>
          </a:p>
          <a:p>
            <a:pPr lvl="0">
              <a:spcBef>
                <a:spcPct val="20000"/>
              </a:spcBef>
              <a:defRPr/>
            </a:pPr>
            <a:r>
              <a:rPr lang="en-GB" sz="2400" b="0" kern="0" dirty="0">
                <a:solidFill>
                  <a:srgbClr val="222222"/>
                </a:solidFill>
                <a:latin typeface="arial" panose="020B0604020202020204" pitchFamily="34" charset="0"/>
                <a:ea typeface="Arial"/>
                <a:cs typeface="Arial"/>
              </a:rPr>
              <a:t>e.g. effect of alcohol consumption (none, 2-pints, 4-pints) on attractiveness ratings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B3E9E93-BB12-A34C-86CB-F88AC62B9BF7}"/>
              </a:ext>
            </a:extLst>
          </p:cNvPr>
          <p:cNvCxnSpPr>
            <a:cxnSpLocks/>
          </p:cNvCxnSpPr>
          <p:nvPr/>
        </p:nvCxnSpPr>
        <p:spPr bwMode="auto">
          <a:xfrm>
            <a:off x="5562600" y="1219200"/>
            <a:ext cx="1158483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CA56628F-CF54-2547-8166-65038478BFC2}"/>
              </a:ext>
            </a:extLst>
          </p:cNvPr>
          <p:cNvSpPr/>
          <p:nvPr/>
        </p:nvSpPr>
        <p:spPr>
          <a:xfrm>
            <a:off x="4115698" y="1011793"/>
            <a:ext cx="13516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kern="0" dirty="0">
                <a:solidFill>
                  <a:srgbClr val="99CC00"/>
                </a:solidFill>
                <a:latin typeface="arial" panose="020B0604020202020204" pitchFamily="34" charset="0"/>
                <a:ea typeface="Arial"/>
                <a:cs typeface="Arial"/>
              </a:rPr>
              <a:t>discrete IV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888297F-BA4E-B945-8F60-17DA2260EF50}"/>
              </a:ext>
            </a:extLst>
          </p:cNvPr>
          <p:cNvSpPr/>
          <p:nvPr/>
        </p:nvSpPr>
        <p:spPr>
          <a:xfrm>
            <a:off x="6797283" y="1011793"/>
            <a:ext cx="18133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kern="0" dirty="0">
                <a:solidFill>
                  <a:srgbClr val="99CC00"/>
                </a:solidFill>
                <a:latin typeface="arial" panose="020B0604020202020204" pitchFamily="34" charset="0"/>
                <a:ea typeface="Arial"/>
                <a:cs typeface="Arial"/>
              </a:rPr>
              <a:t>continuous DV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343246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"/>
          <p:cNvSpPr txBox="1">
            <a:spLocks/>
          </p:cNvSpPr>
          <p:nvPr/>
        </p:nvSpPr>
        <p:spPr bwMode="auto">
          <a:xfrm>
            <a:off x="685800" y="2057400"/>
            <a:ext cx="7924800" cy="350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>
              <a:spcBef>
                <a:spcPct val="20000"/>
              </a:spcBef>
              <a:defRPr/>
            </a:pPr>
            <a:r>
              <a:rPr lang="en-GB" sz="3000" dirty="0">
                <a:solidFill>
                  <a:srgbClr val="222222"/>
                </a:solidFill>
                <a:latin typeface="arial" panose="020B0604020202020204" pitchFamily="34" charset="0"/>
              </a:rPr>
              <a:t>two-way ANOVA::</a:t>
            </a:r>
          </a:p>
          <a:p>
            <a:pPr lvl="0">
              <a:spcBef>
                <a:spcPct val="20000"/>
              </a:spcBef>
              <a:defRPr/>
            </a:pPr>
            <a:r>
              <a:rPr lang="en-GB" sz="2400" b="0" kern="0" dirty="0">
                <a:solidFill>
                  <a:srgbClr val="222222"/>
                </a:solidFill>
                <a:latin typeface="arial" panose="020B0604020202020204" pitchFamily="34" charset="0"/>
                <a:ea typeface="Arial"/>
                <a:cs typeface="Arial"/>
              </a:rPr>
              <a:t>compare the effect of </a:t>
            </a:r>
            <a:r>
              <a:rPr lang="en-GB" sz="2400" kern="0" dirty="0">
                <a:solidFill>
                  <a:srgbClr val="99CC00"/>
                </a:solidFill>
                <a:latin typeface="arial" panose="020B0604020202020204" pitchFamily="34" charset="0"/>
                <a:ea typeface="Arial"/>
                <a:cs typeface="Arial"/>
              </a:rPr>
              <a:t>two discrete independent variables</a:t>
            </a:r>
            <a:r>
              <a:rPr lang="en-GB" sz="2400" b="0" kern="0" dirty="0">
                <a:solidFill>
                  <a:srgbClr val="222222"/>
                </a:solidFill>
                <a:latin typeface="arial" panose="020B0604020202020204" pitchFamily="34" charset="0"/>
                <a:ea typeface="Arial"/>
                <a:cs typeface="Arial"/>
              </a:rPr>
              <a:t>, each of them having 2 or more levels on </a:t>
            </a:r>
            <a:r>
              <a:rPr lang="en-GB" sz="2400" kern="0" dirty="0">
                <a:solidFill>
                  <a:srgbClr val="99CC00"/>
                </a:solidFill>
                <a:latin typeface="arial" panose="020B0604020202020204" pitchFamily="34" charset="0"/>
                <a:ea typeface="Arial"/>
                <a:cs typeface="Arial"/>
              </a:rPr>
              <a:t>one dependant variable</a:t>
            </a:r>
          </a:p>
          <a:p>
            <a:pPr lvl="0">
              <a:spcBef>
                <a:spcPct val="20000"/>
              </a:spcBef>
              <a:defRPr/>
            </a:pPr>
            <a:endParaRPr lang="en-GB" sz="2400" b="0" kern="0" dirty="0">
              <a:solidFill>
                <a:srgbClr val="222222"/>
              </a:solidFill>
              <a:latin typeface="arial" panose="020B0604020202020204" pitchFamily="34" charset="0"/>
              <a:ea typeface="Arial"/>
              <a:cs typeface="Arial"/>
            </a:endParaRPr>
          </a:p>
          <a:p>
            <a:pPr lvl="0">
              <a:spcBef>
                <a:spcPct val="20000"/>
              </a:spcBef>
              <a:defRPr/>
            </a:pPr>
            <a:r>
              <a:rPr lang="en-GB" sz="2400" b="0" kern="0" dirty="0">
                <a:solidFill>
                  <a:srgbClr val="222222"/>
                </a:solidFill>
                <a:latin typeface="arial" panose="020B0604020202020204" pitchFamily="34" charset="0"/>
                <a:ea typeface="Arial"/>
                <a:cs typeface="Arial"/>
              </a:rPr>
              <a:t>e.g. effect of gender (female, male) and alcohol consumption (none, 2-pints, 4-pints) on attractiveness ratings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930CEC69-171B-F543-A4F4-6A9C93BDDB20}"/>
              </a:ext>
            </a:extLst>
          </p:cNvPr>
          <p:cNvCxnSpPr/>
          <p:nvPr/>
        </p:nvCxnSpPr>
        <p:spPr bwMode="auto">
          <a:xfrm>
            <a:off x="5425683" y="685800"/>
            <a:ext cx="1295400" cy="4572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B3E9E93-BB12-A34C-86CB-F88AC62B9BF7}"/>
              </a:ext>
            </a:extLst>
          </p:cNvPr>
          <p:cNvCxnSpPr>
            <a:cxnSpLocks/>
          </p:cNvCxnSpPr>
          <p:nvPr/>
        </p:nvCxnSpPr>
        <p:spPr bwMode="auto">
          <a:xfrm flipV="1">
            <a:off x="5425683" y="1295400"/>
            <a:ext cx="1295400" cy="4572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AA8F5612-89A2-A445-9290-D422D6DAC984}"/>
              </a:ext>
            </a:extLst>
          </p:cNvPr>
          <p:cNvSpPr/>
          <p:nvPr/>
        </p:nvSpPr>
        <p:spPr>
          <a:xfrm>
            <a:off x="4529371" y="297418"/>
            <a:ext cx="13516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kern="0" dirty="0">
                <a:solidFill>
                  <a:srgbClr val="99CC00"/>
                </a:solidFill>
                <a:latin typeface="arial" panose="020B0604020202020204" pitchFamily="34" charset="0"/>
                <a:ea typeface="Arial"/>
                <a:cs typeface="Arial"/>
              </a:rPr>
              <a:t>discrete IV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A56628F-CF54-2547-8166-65038478BFC2}"/>
              </a:ext>
            </a:extLst>
          </p:cNvPr>
          <p:cNvSpPr/>
          <p:nvPr/>
        </p:nvSpPr>
        <p:spPr>
          <a:xfrm>
            <a:off x="4529371" y="1196459"/>
            <a:ext cx="13516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kern="0" dirty="0">
                <a:solidFill>
                  <a:srgbClr val="99CC00"/>
                </a:solidFill>
                <a:latin typeface="arial" panose="020B0604020202020204" pitchFamily="34" charset="0"/>
                <a:ea typeface="Arial"/>
                <a:cs typeface="Arial"/>
              </a:rPr>
              <a:t>discrete IV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888297F-BA4E-B945-8F60-17DA2260EF50}"/>
              </a:ext>
            </a:extLst>
          </p:cNvPr>
          <p:cNvSpPr/>
          <p:nvPr/>
        </p:nvSpPr>
        <p:spPr>
          <a:xfrm>
            <a:off x="6797283" y="1011793"/>
            <a:ext cx="18133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kern="0" dirty="0">
                <a:solidFill>
                  <a:srgbClr val="99CC00"/>
                </a:solidFill>
                <a:latin typeface="arial" panose="020B0604020202020204" pitchFamily="34" charset="0"/>
                <a:ea typeface="Arial"/>
                <a:cs typeface="Arial"/>
              </a:rPr>
              <a:t>continuous DV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619946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"/>
          <p:cNvSpPr txBox="1">
            <a:spLocks/>
          </p:cNvSpPr>
          <p:nvPr/>
        </p:nvSpPr>
        <p:spPr bwMode="auto">
          <a:xfrm>
            <a:off x="685800" y="2057400"/>
            <a:ext cx="7924800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>
              <a:spcBef>
                <a:spcPct val="20000"/>
              </a:spcBef>
              <a:defRPr/>
            </a:pPr>
            <a:r>
              <a:rPr lang="en-GB" sz="3000" dirty="0">
                <a:solidFill>
                  <a:srgbClr val="222222"/>
                </a:solidFill>
                <a:latin typeface="arial" panose="020B0604020202020204" pitchFamily="34" charset="0"/>
              </a:rPr>
              <a:t>one-way MANOVA::</a:t>
            </a:r>
          </a:p>
          <a:p>
            <a:pPr lvl="0">
              <a:spcBef>
                <a:spcPct val="20000"/>
              </a:spcBef>
              <a:defRPr/>
            </a:pPr>
            <a:r>
              <a:rPr lang="en-GB" sz="2400" b="0" kern="0" dirty="0">
                <a:solidFill>
                  <a:srgbClr val="222222"/>
                </a:solidFill>
                <a:latin typeface="arial" panose="020B0604020202020204" pitchFamily="34" charset="0"/>
                <a:ea typeface="Arial"/>
                <a:cs typeface="Arial"/>
              </a:rPr>
              <a:t>(m</a:t>
            </a:r>
            <a:r>
              <a:rPr lang="en-GB" sz="2400" b="0" dirty="0"/>
              <a:t>ultivariate analysis of variance) </a:t>
            </a:r>
            <a:r>
              <a:rPr lang="en-GB" sz="2400" b="0" kern="0" dirty="0">
                <a:solidFill>
                  <a:srgbClr val="222222"/>
                </a:solidFill>
                <a:latin typeface="arial" panose="020B0604020202020204" pitchFamily="34" charset="0"/>
                <a:ea typeface="Arial"/>
                <a:cs typeface="Arial"/>
              </a:rPr>
              <a:t>compare the effect of </a:t>
            </a:r>
            <a:r>
              <a:rPr lang="en-GB" sz="2400" kern="0" dirty="0">
                <a:solidFill>
                  <a:srgbClr val="99CC00"/>
                </a:solidFill>
                <a:latin typeface="arial" panose="020B0604020202020204" pitchFamily="34" charset="0"/>
                <a:ea typeface="Arial"/>
                <a:cs typeface="Arial"/>
              </a:rPr>
              <a:t>one independent variable</a:t>
            </a:r>
            <a:r>
              <a:rPr lang="en-GB" sz="2400" b="0" kern="0" dirty="0">
                <a:solidFill>
                  <a:srgbClr val="222222"/>
                </a:solidFill>
                <a:latin typeface="arial" panose="020B0604020202020204" pitchFamily="34" charset="0"/>
                <a:ea typeface="Arial"/>
                <a:cs typeface="Arial"/>
              </a:rPr>
              <a:t>, having 2 or more levels on </a:t>
            </a:r>
            <a:r>
              <a:rPr lang="en-GB" sz="2400" kern="0" dirty="0">
                <a:solidFill>
                  <a:srgbClr val="99CC00"/>
                </a:solidFill>
                <a:latin typeface="arial" panose="020B0604020202020204" pitchFamily="34" charset="0"/>
                <a:ea typeface="Arial"/>
                <a:cs typeface="Arial"/>
              </a:rPr>
              <a:t>two dependant variables</a:t>
            </a:r>
          </a:p>
          <a:p>
            <a:pPr lvl="0">
              <a:spcBef>
                <a:spcPct val="20000"/>
              </a:spcBef>
              <a:defRPr/>
            </a:pPr>
            <a:endParaRPr lang="en-GB" sz="2400" b="0" kern="0" dirty="0">
              <a:solidFill>
                <a:srgbClr val="222222"/>
              </a:solidFill>
              <a:latin typeface="arial" panose="020B0604020202020204" pitchFamily="34" charset="0"/>
              <a:ea typeface="Arial"/>
              <a:cs typeface="Arial"/>
            </a:endParaRPr>
          </a:p>
          <a:p>
            <a:pPr lvl="0">
              <a:spcBef>
                <a:spcPct val="20000"/>
              </a:spcBef>
              <a:defRPr/>
            </a:pPr>
            <a:r>
              <a:rPr lang="en-GB" sz="2400" b="0" kern="0" dirty="0">
                <a:solidFill>
                  <a:srgbClr val="222222"/>
                </a:solidFill>
                <a:latin typeface="arial" panose="020B0604020202020204" pitchFamily="34" charset="0"/>
                <a:ea typeface="Arial"/>
                <a:cs typeface="Arial"/>
              </a:rPr>
              <a:t>e.g. effect of different memorization enhancing drugs (placebo, drug A, drug B) on memorization skills and emotional ratings (to find the sweet spot for a drug that enhance skills without depressing people!)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124DD396-42DD-784C-91B8-3F6F088AF776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 bwMode="auto">
          <a:xfrm flipV="1">
            <a:off x="5695052" y="639544"/>
            <a:ext cx="1079614" cy="50345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7444883-CF57-B141-A19C-305C6E8BC240}"/>
              </a:ext>
            </a:extLst>
          </p:cNvPr>
          <p:cNvCxnSpPr>
            <a:cxnSpLocks/>
            <a:stCxn id="5" idx="3"/>
            <a:endCxn id="8" idx="1"/>
          </p:cNvCxnSpPr>
          <p:nvPr/>
        </p:nvCxnSpPr>
        <p:spPr bwMode="auto">
          <a:xfrm>
            <a:off x="5695052" y="1143000"/>
            <a:ext cx="1079614" cy="29780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DCC022CB-E1BD-9F46-8FE9-1ACE028C07CD}"/>
              </a:ext>
            </a:extLst>
          </p:cNvPr>
          <p:cNvSpPr/>
          <p:nvPr/>
        </p:nvSpPr>
        <p:spPr>
          <a:xfrm>
            <a:off x="4343400" y="958334"/>
            <a:ext cx="13516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kern="0" dirty="0">
                <a:solidFill>
                  <a:srgbClr val="99CC00"/>
                </a:solidFill>
                <a:latin typeface="arial" panose="020B0604020202020204" pitchFamily="34" charset="0"/>
                <a:ea typeface="Arial"/>
                <a:cs typeface="Arial"/>
              </a:rPr>
              <a:t>discrete IV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EB5512C-0CC0-0B44-B67A-32E890E8C955}"/>
              </a:ext>
            </a:extLst>
          </p:cNvPr>
          <p:cNvSpPr/>
          <p:nvPr/>
        </p:nvSpPr>
        <p:spPr>
          <a:xfrm>
            <a:off x="6774666" y="454878"/>
            <a:ext cx="18133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kern="0" dirty="0">
                <a:solidFill>
                  <a:srgbClr val="99CC00"/>
                </a:solidFill>
                <a:latin typeface="arial" panose="020B0604020202020204" pitchFamily="34" charset="0"/>
                <a:ea typeface="Arial"/>
                <a:cs typeface="Arial"/>
              </a:rPr>
              <a:t>continuous DV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AC52D7D-A9F7-714B-A55D-2770C0DFDA33}"/>
              </a:ext>
            </a:extLst>
          </p:cNvPr>
          <p:cNvSpPr/>
          <p:nvPr/>
        </p:nvSpPr>
        <p:spPr>
          <a:xfrm>
            <a:off x="6774666" y="1256139"/>
            <a:ext cx="18133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kern="0" dirty="0">
                <a:solidFill>
                  <a:srgbClr val="99CC00"/>
                </a:solidFill>
                <a:latin typeface="arial" panose="020B0604020202020204" pitchFamily="34" charset="0"/>
                <a:ea typeface="Arial"/>
                <a:cs typeface="Arial"/>
              </a:rPr>
              <a:t>continuous DV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283026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"/>
          <p:cNvSpPr txBox="1">
            <a:spLocks/>
          </p:cNvSpPr>
          <p:nvPr/>
        </p:nvSpPr>
        <p:spPr bwMode="auto">
          <a:xfrm>
            <a:off x="685800" y="2057400"/>
            <a:ext cx="7924800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>
              <a:spcBef>
                <a:spcPct val="20000"/>
              </a:spcBef>
              <a:defRPr/>
            </a:pPr>
            <a:r>
              <a:rPr lang="en-GB" sz="3000" dirty="0">
                <a:solidFill>
                  <a:srgbClr val="222222"/>
                </a:solidFill>
                <a:latin typeface="arial" panose="020B0604020202020204" pitchFamily="34" charset="0"/>
              </a:rPr>
              <a:t>one-way ANCOVA::</a:t>
            </a:r>
          </a:p>
          <a:p>
            <a:pPr lvl="0">
              <a:spcBef>
                <a:spcPct val="20000"/>
              </a:spcBef>
              <a:defRPr/>
            </a:pPr>
            <a:r>
              <a:rPr lang="en-GB" sz="2400" b="0" kern="0" dirty="0">
                <a:solidFill>
                  <a:srgbClr val="222222"/>
                </a:solidFill>
                <a:latin typeface="arial" panose="020B0604020202020204" pitchFamily="34" charset="0"/>
                <a:ea typeface="Arial"/>
                <a:cs typeface="Arial"/>
              </a:rPr>
              <a:t>(</a:t>
            </a:r>
            <a:r>
              <a:rPr lang="en-GB" sz="2400" b="0" dirty="0"/>
              <a:t>analysis of </a:t>
            </a:r>
            <a:r>
              <a:rPr lang="en-GB" sz="2400" dirty="0"/>
              <a:t>co</a:t>
            </a:r>
            <a:r>
              <a:rPr lang="en-GB" sz="2400" b="0" dirty="0"/>
              <a:t>variance) </a:t>
            </a:r>
            <a:r>
              <a:rPr lang="en-GB" sz="2400" b="0" kern="0" dirty="0">
                <a:solidFill>
                  <a:srgbClr val="222222"/>
                </a:solidFill>
                <a:latin typeface="arial" panose="020B0604020202020204" pitchFamily="34" charset="0"/>
                <a:ea typeface="Arial"/>
                <a:cs typeface="Arial"/>
              </a:rPr>
              <a:t>compare the effect of </a:t>
            </a:r>
            <a:r>
              <a:rPr lang="en-GB" sz="2400" kern="0" dirty="0">
                <a:solidFill>
                  <a:srgbClr val="99CC00"/>
                </a:solidFill>
                <a:latin typeface="arial" panose="020B0604020202020204" pitchFamily="34" charset="0"/>
                <a:ea typeface="Arial"/>
                <a:cs typeface="Arial"/>
              </a:rPr>
              <a:t>one independent variable</a:t>
            </a:r>
            <a:r>
              <a:rPr lang="en-GB" sz="2400" b="0" kern="0" dirty="0">
                <a:solidFill>
                  <a:srgbClr val="222222"/>
                </a:solidFill>
                <a:latin typeface="arial" panose="020B0604020202020204" pitchFamily="34" charset="0"/>
                <a:ea typeface="Arial"/>
                <a:cs typeface="Arial"/>
              </a:rPr>
              <a:t>, having 2 or more levels and </a:t>
            </a:r>
            <a:r>
              <a:rPr lang="en-GB" sz="2400" kern="0" dirty="0">
                <a:solidFill>
                  <a:srgbClr val="99CC00"/>
                </a:solidFill>
                <a:latin typeface="arial" panose="020B0604020202020204" pitchFamily="34" charset="0"/>
                <a:ea typeface="Arial"/>
                <a:cs typeface="Arial"/>
              </a:rPr>
              <a:t>one continuous covariate </a:t>
            </a:r>
            <a:r>
              <a:rPr lang="en-GB" sz="2400" b="0" kern="0" dirty="0">
                <a:solidFill>
                  <a:srgbClr val="222222"/>
                </a:solidFill>
                <a:latin typeface="arial" panose="020B0604020202020204" pitchFamily="34" charset="0"/>
                <a:ea typeface="Arial"/>
                <a:cs typeface="Arial"/>
              </a:rPr>
              <a:t>on </a:t>
            </a:r>
            <a:r>
              <a:rPr lang="en-GB" sz="2400" kern="0" dirty="0">
                <a:solidFill>
                  <a:srgbClr val="99CC00"/>
                </a:solidFill>
                <a:latin typeface="arial" panose="020B0604020202020204" pitchFamily="34" charset="0"/>
                <a:ea typeface="Arial"/>
                <a:cs typeface="Arial"/>
              </a:rPr>
              <a:t>one dependant variable</a:t>
            </a:r>
          </a:p>
          <a:p>
            <a:pPr lvl="0">
              <a:spcBef>
                <a:spcPct val="20000"/>
              </a:spcBef>
              <a:defRPr/>
            </a:pPr>
            <a:endParaRPr lang="en-GB" sz="2400" b="0" kern="0" dirty="0">
              <a:solidFill>
                <a:srgbClr val="222222"/>
              </a:solidFill>
              <a:latin typeface="arial" panose="020B0604020202020204" pitchFamily="34" charset="0"/>
              <a:ea typeface="Arial"/>
              <a:cs typeface="Arial"/>
            </a:endParaRPr>
          </a:p>
          <a:p>
            <a:pPr lvl="0">
              <a:spcBef>
                <a:spcPct val="20000"/>
              </a:spcBef>
              <a:defRPr/>
            </a:pPr>
            <a:r>
              <a:rPr lang="en-GB" sz="2400" b="0" kern="0" dirty="0">
                <a:solidFill>
                  <a:srgbClr val="222222"/>
                </a:solidFill>
                <a:latin typeface="arial" panose="020B0604020202020204" pitchFamily="34" charset="0"/>
                <a:ea typeface="Arial"/>
                <a:cs typeface="Arial"/>
              </a:rPr>
              <a:t>e.g. effect of phone sizes (</a:t>
            </a:r>
            <a:r>
              <a:rPr lang="en-GB" sz="2400" b="0" kern="0" dirty="0" err="1">
                <a:solidFill>
                  <a:srgbClr val="222222"/>
                </a:solidFill>
                <a:latin typeface="arial" panose="020B0604020202020204" pitchFamily="34" charset="0"/>
                <a:ea typeface="Arial"/>
                <a:cs typeface="Arial"/>
              </a:rPr>
              <a:t>iphone</a:t>
            </a:r>
            <a:r>
              <a:rPr lang="en-GB" sz="2400" b="0" kern="0" dirty="0">
                <a:solidFill>
                  <a:srgbClr val="222222"/>
                </a:solidFill>
                <a:latin typeface="arial" panose="020B0604020202020204" pitchFamily="34" charset="0"/>
                <a:ea typeface="Arial"/>
                <a:cs typeface="Arial"/>
              </a:rPr>
              <a:t> 4, </a:t>
            </a:r>
            <a:r>
              <a:rPr lang="en-GB" sz="2400" b="0" kern="0" dirty="0" err="1">
                <a:solidFill>
                  <a:srgbClr val="222222"/>
                </a:solidFill>
                <a:latin typeface="arial" panose="020B0604020202020204" pitchFamily="34" charset="0"/>
                <a:ea typeface="Arial"/>
                <a:cs typeface="Arial"/>
              </a:rPr>
              <a:t>iphone</a:t>
            </a:r>
            <a:r>
              <a:rPr lang="en-GB" sz="2400" b="0" kern="0" dirty="0">
                <a:solidFill>
                  <a:srgbClr val="222222"/>
                </a:solidFill>
                <a:latin typeface="arial" panose="020B0604020202020204" pitchFamily="34" charset="0"/>
                <a:ea typeface="Arial"/>
                <a:cs typeface="Arial"/>
              </a:rPr>
              <a:t> 5, </a:t>
            </a:r>
            <a:r>
              <a:rPr lang="en-GB" sz="2400" b="0" kern="0" dirty="0" err="1">
                <a:solidFill>
                  <a:srgbClr val="222222"/>
                </a:solidFill>
                <a:latin typeface="arial" panose="020B0604020202020204" pitchFamily="34" charset="0"/>
                <a:ea typeface="Arial"/>
                <a:cs typeface="Arial"/>
              </a:rPr>
              <a:t>iphone</a:t>
            </a:r>
            <a:r>
              <a:rPr lang="en-GB" sz="2400" b="0" kern="0" dirty="0">
                <a:solidFill>
                  <a:srgbClr val="222222"/>
                </a:solidFill>
                <a:latin typeface="arial" panose="020B0604020202020204" pitchFamily="34" charset="0"/>
                <a:ea typeface="Arial"/>
                <a:cs typeface="Arial"/>
              </a:rPr>
              <a:t> 6, </a:t>
            </a:r>
            <a:r>
              <a:rPr lang="en-GB" sz="2400" b="0" kern="0" dirty="0" err="1">
                <a:solidFill>
                  <a:srgbClr val="222222"/>
                </a:solidFill>
                <a:latin typeface="arial" panose="020B0604020202020204" pitchFamily="34" charset="0"/>
                <a:ea typeface="Arial"/>
                <a:cs typeface="Arial"/>
              </a:rPr>
              <a:t>iphone</a:t>
            </a:r>
            <a:r>
              <a:rPr lang="en-GB" sz="2400" b="0" kern="0" dirty="0">
                <a:solidFill>
                  <a:srgbClr val="222222"/>
                </a:solidFill>
                <a:latin typeface="arial" panose="020B0604020202020204" pitchFamily="34" charset="0"/>
                <a:ea typeface="Arial"/>
                <a:cs typeface="Arial"/>
              </a:rPr>
              <a:t> 7) on the amplitude of phone movements made when texting </a:t>
            </a:r>
            <a:r>
              <a:rPr lang="en-GB" sz="2400" kern="0" dirty="0">
                <a:solidFill>
                  <a:srgbClr val="99CC00"/>
                </a:solidFill>
                <a:latin typeface="arial" panose="020B0604020202020204" pitchFamily="34" charset="0"/>
                <a:ea typeface="Arial"/>
                <a:cs typeface="Arial"/>
              </a:rPr>
              <a:t>given the measure of the participants hand width (covariate)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67A4B56-EE80-3F41-AEEB-1B5120D1E17B}"/>
              </a:ext>
            </a:extLst>
          </p:cNvPr>
          <p:cNvCxnSpPr/>
          <p:nvPr/>
        </p:nvCxnSpPr>
        <p:spPr bwMode="auto">
          <a:xfrm>
            <a:off x="5425683" y="685800"/>
            <a:ext cx="1295400" cy="4572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E15DFC2-E42D-5A41-B7D4-20584396AF85}"/>
              </a:ext>
            </a:extLst>
          </p:cNvPr>
          <p:cNvCxnSpPr>
            <a:cxnSpLocks/>
          </p:cNvCxnSpPr>
          <p:nvPr/>
        </p:nvCxnSpPr>
        <p:spPr bwMode="auto">
          <a:xfrm flipV="1">
            <a:off x="5425683" y="1295400"/>
            <a:ext cx="1295400" cy="4572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7BBDF48C-D776-5244-AFB0-F07C3D4408C2}"/>
              </a:ext>
            </a:extLst>
          </p:cNvPr>
          <p:cNvSpPr/>
          <p:nvPr/>
        </p:nvSpPr>
        <p:spPr>
          <a:xfrm>
            <a:off x="4529371" y="297418"/>
            <a:ext cx="13516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kern="0" dirty="0">
                <a:solidFill>
                  <a:srgbClr val="99CC00"/>
                </a:solidFill>
                <a:latin typeface="arial" panose="020B0604020202020204" pitchFamily="34" charset="0"/>
                <a:ea typeface="Arial"/>
                <a:cs typeface="Arial"/>
              </a:rPr>
              <a:t>discrete IV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711140F-BACD-7247-BF57-5603FC7CA772}"/>
              </a:ext>
            </a:extLst>
          </p:cNvPr>
          <p:cNvSpPr/>
          <p:nvPr/>
        </p:nvSpPr>
        <p:spPr>
          <a:xfrm>
            <a:off x="3019512" y="1295400"/>
            <a:ext cx="25058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kern="0" dirty="0">
                <a:solidFill>
                  <a:srgbClr val="99CC00"/>
                </a:solidFill>
                <a:latin typeface="arial" panose="020B0604020202020204" pitchFamily="34" charset="0"/>
                <a:ea typeface="Arial"/>
                <a:cs typeface="Arial"/>
              </a:rPr>
              <a:t>continuous covariate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43A1E0A-CF9A-E64B-B1D3-94C6CF9656E8}"/>
              </a:ext>
            </a:extLst>
          </p:cNvPr>
          <p:cNvSpPr/>
          <p:nvPr/>
        </p:nvSpPr>
        <p:spPr>
          <a:xfrm>
            <a:off x="6797283" y="1011793"/>
            <a:ext cx="18133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kern="0" dirty="0">
                <a:solidFill>
                  <a:srgbClr val="99CC00"/>
                </a:solidFill>
                <a:latin typeface="arial" panose="020B0604020202020204" pitchFamily="34" charset="0"/>
                <a:ea typeface="Arial"/>
                <a:cs typeface="Arial"/>
              </a:rPr>
              <a:t>continuous DV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9365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A507C98-334E-C346-801B-62D5DBA2718B}"/>
              </a:ext>
            </a:extLst>
          </p:cNvPr>
          <p:cNvGrpSpPr/>
          <p:nvPr/>
        </p:nvGrpSpPr>
        <p:grpSpPr>
          <a:xfrm>
            <a:off x="1069026" y="298591"/>
            <a:ext cx="6169974" cy="4422001"/>
            <a:chOff x="1069026" y="298591"/>
            <a:chExt cx="6169974" cy="4422001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6E8729B7-D553-5F4B-905E-79870387A0CB}"/>
                </a:ext>
              </a:extLst>
            </p:cNvPr>
            <p:cNvGrpSpPr/>
            <p:nvPr/>
          </p:nvGrpSpPr>
          <p:grpSpPr>
            <a:xfrm>
              <a:off x="2209800" y="929640"/>
              <a:ext cx="4751375" cy="3413760"/>
              <a:chOff x="2846375" y="1390720"/>
              <a:chExt cx="4751375" cy="3413760"/>
            </a:xfrm>
          </p:grpSpPr>
          <p:sp>
            <p:nvSpPr>
              <p:cNvPr id="9" name="Freeform 8">
                <a:extLst>
                  <a:ext uri="{FF2B5EF4-FFF2-40B4-BE49-F238E27FC236}">
                    <a16:creationId xmlns:a16="http://schemas.microsoft.com/office/drawing/2014/main" id="{5276E6F6-1103-CB46-B1C4-4565CC3087C4}"/>
                  </a:ext>
                </a:extLst>
              </p:cNvPr>
              <p:cNvSpPr/>
              <p:nvPr/>
            </p:nvSpPr>
            <p:spPr bwMode="auto">
              <a:xfrm>
                <a:off x="2846375" y="1390720"/>
                <a:ext cx="2084375" cy="3413760"/>
              </a:xfrm>
              <a:custGeom>
                <a:avLst/>
                <a:gdLst>
                  <a:gd name="connsiteX0" fmla="*/ 0 w 1850065"/>
                  <a:gd name="connsiteY0" fmla="*/ 2551821 h 2573086"/>
                  <a:gd name="connsiteX1" fmla="*/ 829339 w 1850065"/>
                  <a:gd name="connsiteY1" fmla="*/ 7 h 2573086"/>
                  <a:gd name="connsiteX2" fmla="*/ 1850065 w 1850065"/>
                  <a:gd name="connsiteY2" fmla="*/ 2573086 h 2573086"/>
                  <a:gd name="connsiteX3" fmla="*/ 1850065 w 1850065"/>
                  <a:gd name="connsiteY3" fmla="*/ 2573086 h 2573086"/>
                  <a:gd name="connsiteX0" fmla="*/ 30129 w 1880194"/>
                  <a:gd name="connsiteY0" fmla="*/ 2552768 h 2574033"/>
                  <a:gd name="connsiteX1" fmla="*/ 72659 w 1880194"/>
                  <a:gd name="connsiteY1" fmla="*/ 2276322 h 2574033"/>
                  <a:gd name="connsiteX2" fmla="*/ 859468 w 1880194"/>
                  <a:gd name="connsiteY2" fmla="*/ 954 h 2574033"/>
                  <a:gd name="connsiteX3" fmla="*/ 1880194 w 1880194"/>
                  <a:gd name="connsiteY3" fmla="*/ 2574033 h 2574033"/>
                  <a:gd name="connsiteX4" fmla="*/ 1880194 w 1880194"/>
                  <a:gd name="connsiteY4" fmla="*/ 2574033 h 2574033"/>
                  <a:gd name="connsiteX0" fmla="*/ 0 w 2169042"/>
                  <a:gd name="connsiteY0" fmla="*/ 2574033 h 2574033"/>
                  <a:gd name="connsiteX1" fmla="*/ 361507 w 2169042"/>
                  <a:gd name="connsiteY1" fmla="*/ 2276322 h 2574033"/>
                  <a:gd name="connsiteX2" fmla="*/ 1148316 w 2169042"/>
                  <a:gd name="connsiteY2" fmla="*/ 954 h 2574033"/>
                  <a:gd name="connsiteX3" fmla="*/ 2169042 w 2169042"/>
                  <a:gd name="connsiteY3" fmla="*/ 2574033 h 2574033"/>
                  <a:gd name="connsiteX4" fmla="*/ 2169042 w 2169042"/>
                  <a:gd name="connsiteY4" fmla="*/ 2574033 h 2574033"/>
                  <a:gd name="connsiteX0" fmla="*/ 0 w 2185107"/>
                  <a:gd name="connsiteY0" fmla="*/ 2573079 h 2573079"/>
                  <a:gd name="connsiteX1" fmla="*/ 361507 w 2185107"/>
                  <a:gd name="connsiteY1" fmla="*/ 2275368 h 2573079"/>
                  <a:gd name="connsiteX2" fmla="*/ 1148316 w 2185107"/>
                  <a:gd name="connsiteY2" fmla="*/ 0 h 2573079"/>
                  <a:gd name="connsiteX3" fmla="*/ 2083981 w 2185107"/>
                  <a:gd name="connsiteY3" fmla="*/ 2275369 h 2573079"/>
                  <a:gd name="connsiteX4" fmla="*/ 2169042 w 2185107"/>
                  <a:gd name="connsiteY4" fmla="*/ 2573079 h 2573079"/>
                  <a:gd name="connsiteX5" fmla="*/ 2169042 w 2185107"/>
                  <a:gd name="connsiteY5" fmla="*/ 2573079 h 2573079"/>
                  <a:gd name="connsiteX0" fmla="*/ 0 w 2169042"/>
                  <a:gd name="connsiteY0" fmla="*/ 2573079 h 2574066"/>
                  <a:gd name="connsiteX1" fmla="*/ 361507 w 2169042"/>
                  <a:gd name="connsiteY1" fmla="*/ 2275368 h 2574066"/>
                  <a:gd name="connsiteX2" fmla="*/ 1148316 w 2169042"/>
                  <a:gd name="connsiteY2" fmla="*/ 0 h 2574066"/>
                  <a:gd name="connsiteX3" fmla="*/ 1982381 w 2169042"/>
                  <a:gd name="connsiteY3" fmla="*/ 2283836 h 2574066"/>
                  <a:gd name="connsiteX4" fmla="*/ 2169042 w 2169042"/>
                  <a:gd name="connsiteY4" fmla="*/ 2573079 h 2574066"/>
                  <a:gd name="connsiteX5" fmla="*/ 2169042 w 2169042"/>
                  <a:gd name="connsiteY5" fmla="*/ 2573079 h 2574066"/>
                  <a:gd name="connsiteX0" fmla="*/ 0 w 2169042"/>
                  <a:gd name="connsiteY0" fmla="*/ 2573079 h 2574066"/>
                  <a:gd name="connsiteX1" fmla="*/ 361507 w 2169042"/>
                  <a:gd name="connsiteY1" fmla="*/ 2275368 h 2574066"/>
                  <a:gd name="connsiteX2" fmla="*/ 1148316 w 2169042"/>
                  <a:gd name="connsiteY2" fmla="*/ 0 h 2574066"/>
                  <a:gd name="connsiteX3" fmla="*/ 1821514 w 2169042"/>
                  <a:gd name="connsiteY3" fmla="*/ 2283836 h 2574066"/>
                  <a:gd name="connsiteX4" fmla="*/ 2169042 w 2169042"/>
                  <a:gd name="connsiteY4" fmla="*/ 2573079 h 2574066"/>
                  <a:gd name="connsiteX5" fmla="*/ 2169042 w 2169042"/>
                  <a:gd name="connsiteY5" fmla="*/ 2573079 h 2574066"/>
                  <a:gd name="connsiteX0" fmla="*/ 0 w 2169042"/>
                  <a:gd name="connsiteY0" fmla="*/ 2437613 h 2438600"/>
                  <a:gd name="connsiteX1" fmla="*/ 361507 w 2169042"/>
                  <a:gd name="connsiteY1" fmla="*/ 2139902 h 2438600"/>
                  <a:gd name="connsiteX2" fmla="*/ 1021316 w 2169042"/>
                  <a:gd name="connsiteY2" fmla="*/ 1 h 2438600"/>
                  <a:gd name="connsiteX3" fmla="*/ 1821514 w 2169042"/>
                  <a:gd name="connsiteY3" fmla="*/ 2148370 h 2438600"/>
                  <a:gd name="connsiteX4" fmla="*/ 2169042 w 2169042"/>
                  <a:gd name="connsiteY4" fmla="*/ 2437613 h 2438600"/>
                  <a:gd name="connsiteX5" fmla="*/ 2169042 w 2169042"/>
                  <a:gd name="connsiteY5" fmla="*/ 2437613 h 2438600"/>
                  <a:gd name="connsiteX0" fmla="*/ 0 w 2084375"/>
                  <a:gd name="connsiteY0" fmla="*/ 2446080 h 2446080"/>
                  <a:gd name="connsiteX1" fmla="*/ 276840 w 2084375"/>
                  <a:gd name="connsiteY1" fmla="*/ 2139902 h 2446080"/>
                  <a:gd name="connsiteX2" fmla="*/ 936649 w 2084375"/>
                  <a:gd name="connsiteY2" fmla="*/ 1 h 2446080"/>
                  <a:gd name="connsiteX3" fmla="*/ 1736847 w 2084375"/>
                  <a:gd name="connsiteY3" fmla="*/ 2148370 h 2446080"/>
                  <a:gd name="connsiteX4" fmla="*/ 2084375 w 2084375"/>
                  <a:gd name="connsiteY4" fmla="*/ 2437613 h 2446080"/>
                  <a:gd name="connsiteX5" fmla="*/ 2084375 w 2084375"/>
                  <a:gd name="connsiteY5" fmla="*/ 2437613 h 2446080"/>
                  <a:gd name="connsiteX0" fmla="*/ 0 w 2084375"/>
                  <a:gd name="connsiteY0" fmla="*/ 2446082 h 2446082"/>
                  <a:gd name="connsiteX1" fmla="*/ 327640 w 2084375"/>
                  <a:gd name="connsiteY1" fmla="*/ 2131438 h 2446082"/>
                  <a:gd name="connsiteX2" fmla="*/ 936649 w 2084375"/>
                  <a:gd name="connsiteY2" fmla="*/ 3 h 2446082"/>
                  <a:gd name="connsiteX3" fmla="*/ 1736847 w 2084375"/>
                  <a:gd name="connsiteY3" fmla="*/ 2148372 h 2446082"/>
                  <a:gd name="connsiteX4" fmla="*/ 2084375 w 2084375"/>
                  <a:gd name="connsiteY4" fmla="*/ 2437615 h 2446082"/>
                  <a:gd name="connsiteX5" fmla="*/ 2084375 w 2084375"/>
                  <a:gd name="connsiteY5" fmla="*/ 2437615 h 2446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084375" h="2446082">
                    <a:moveTo>
                      <a:pt x="0" y="2446082"/>
                    </a:moveTo>
                    <a:cubicBezTo>
                      <a:pt x="7088" y="2400008"/>
                      <a:pt x="189417" y="2556740"/>
                      <a:pt x="327640" y="2131438"/>
                    </a:cubicBezTo>
                    <a:cubicBezTo>
                      <a:pt x="465863" y="1706136"/>
                      <a:pt x="701781" y="-2819"/>
                      <a:pt x="936649" y="3"/>
                    </a:cubicBezTo>
                    <a:cubicBezTo>
                      <a:pt x="1171517" y="2825"/>
                      <a:pt x="1566726" y="1719526"/>
                      <a:pt x="1736847" y="2148372"/>
                    </a:cubicBezTo>
                    <a:cubicBezTo>
                      <a:pt x="1906968" y="2577219"/>
                      <a:pt x="2026454" y="2389408"/>
                      <a:pt x="2084375" y="2437615"/>
                    </a:cubicBezTo>
                    <a:lnTo>
                      <a:pt x="2084375" y="2437615"/>
                    </a:lnTo>
                  </a:path>
                </a:pathLst>
              </a:custGeom>
              <a:noFill/>
              <a:ln w="38100" cap="flat" cmpd="sng" algn="ctr">
                <a:solidFill>
                  <a:srgbClr val="C0629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-112" charset="0"/>
                  <a:ea typeface="Arial" pitchFamily="-112" charset="0"/>
                  <a:cs typeface="Arial" pitchFamily="-112" charset="0"/>
                </a:endParaRPr>
              </a:p>
            </p:txBody>
          </p:sp>
          <p:sp>
            <p:nvSpPr>
              <p:cNvPr id="10" name="Freeform 9">
                <a:extLst>
                  <a:ext uri="{FF2B5EF4-FFF2-40B4-BE49-F238E27FC236}">
                    <a16:creationId xmlns:a16="http://schemas.microsoft.com/office/drawing/2014/main" id="{A485EBFE-8E4E-2B4C-AA8E-8E209B6A7410}"/>
                  </a:ext>
                </a:extLst>
              </p:cNvPr>
              <p:cNvSpPr/>
              <p:nvPr/>
            </p:nvSpPr>
            <p:spPr bwMode="auto">
              <a:xfrm>
                <a:off x="5513375" y="1390720"/>
                <a:ext cx="2084375" cy="3413760"/>
              </a:xfrm>
              <a:custGeom>
                <a:avLst/>
                <a:gdLst>
                  <a:gd name="connsiteX0" fmla="*/ 0 w 1850065"/>
                  <a:gd name="connsiteY0" fmla="*/ 2551821 h 2573086"/>
                  <a:gd name="connsiteX1" fmla="*/ 829339 w 1850065"/>
                  <a:gd name="connsiteY1" fmla="*/ 7 h 2573086"/>
                  <a:gd name="connsiteX2" fmla="*/ 1850065 w 1850065"/>
                  <a:gd name="connsiteY2" fmla="*/ 2573086 h 2573086"/>
                  <a:gd name="connsiteX3" fmla="*/ 1850065 w 1850065"/>
                  <a:gd name="connsiteY3" fmla="*/ 2573086 h 2573086"/>
                  <a:gd name="connsiteX0" fmla="*/ 30129 w 1880194"/>
                  <a:gd name="connsiteY0" fmla="*/ 2552768 h 2574033"/>
                  <a:gd name="connsiteX1" fmla="*/ 72659 w 1880194"/>
                  <a:gd name="connsiteY1" fmla="*/ 2276322 h 2574033"/>
                  <a:gd name="connsiteX2" fmla="*/ 859468 w 1880194"/>
                  <a:gd name="connsiteY2" fmla="*/ 954 h 2574033"/>
                  <a:gd name="connsiteX3" fmla="*/ 1880194 w 1880194"/>
                  <a:gd name="connsiteY3" fmla="*/ 2574033 h 2574033"/>
                  <a:gd name="connsiteX4" fmla="*/ 1880194 w 1880194"/>
                  <a:gd name="connsiteY4" fmla="*/ 2574033 h 2574033"/>
                  <a:gd name="connsiteX0" fmla="*/ 0 w 2169042"/>
                  <a:gd name="connsiteY0" fmla="*/ 2574033 h 2574033"/>
                  <a:gd name="connsiteX1" fmla="*/ 361507 w 2169042"/>
                  <a:gd name="connsiteY1" fmla="*/ 2276322 h 2574033"/>
                  <a:gd name="connsiteX2" fmla="*/ 1148316 w 2169042"/>
                  <a:gd name="connsiteY2" fmla="*/ 954 h 2574033"/>
                  <a:gd name="connsiteX3" fmla="*/ 2169042 w 2169042"/>
                  <a:gd name="connsiteY3" fmla="*/ 2574033 h 2574033"/>
                  <a:gd name="connsiteX4" fmla="*/ 2169042 w 2169042"/>
                  <a:gd name="connsiteY4" fmla="*/ 2574033 h 2574033"/>
                  <a:gd name="connsiteX0" fmla="*/ 0 w 2185107"/>
                  <a:gd name="connsiteY0" fmla="*/ 2573079 h 2573079"/>
                  <a:gd name="connsiteX1" fmla="*/ 361507 w 2185107"/>
                  <a:gd name="connsiteY1" fmla="*/ 2275368 h 2573079"/>
                  <a:gd name="connsiteX2" fmla="*/ 1148316 w 2185107"/>
                  <a:gd name="connsiteY2" fmla="*/ 0 h 2573079"/>
                  <a:gd name="connsiteX3" fmla="*/ 2083981 w 2185107"/>
                  <a:gd name="connsiteY3" fmla="*/ 2275369 h 2573079"/>
                  <a:gd name="connsiteX4" fmla="*/ 2169042 w 2185107"/>
                  <a:gd name="connsiteY4" fmla="*/ 2573079 h 2573079"/>
                  <a:gd name="connsiteX5" fmla="*/ 2169042 w 2185107"/>
                  <a:gd name="connsiteY5" fmla="*/ 2573079 h 2573079"/>
                  <a:gd name="connsiteX0" fmla="*/ 0 w 2169042"/>
                  <a:gd name="connsiteY0" fmla="*/ 2573079 h 2574066"/>
                  <a:gd name="connsiteX1" fmla="*/ 361507 w 2169042"/>
                  <a:gd name="connsiteY1" fmla="*/ 2275368 h 2574066"/>
                  <a:gd name="connsiteX2" fmla="*/ 1148316 w 2169042"/>
                  <a:gd name="connsiteY2" fmla="*/ 0 h 2574066"/>
                  <a:gd name="connsiteX3" fmla="*/ 1982381 w 2169042"/>
                  <a:gd name="connsiteY3" fmla="*/ 2283836 h 2574066"/>
                  <a:gd name="connsiteX4" fmla="*/ 2169042 w 2169042"/>
                  <a:gd name="connsiteY4" fmla="*/ 2573079 h 2574066"/>
                  <a:gd name="connsiteX5" fmla="*/ 2169042 w 2169042"/>
                  <a:gd name="connsiteY5" fmla="*/ 2573079 h 2574066"/>
                  <a:gd name="connsiteX0" fmla="*/ 0 w 2169042"/>
                  <a:gd name="connsiteY0" fmla="*/ 2573079 h 2574066"/>
                  <a:gd name="connsiteX1" fmla="*/ 361507 w 2169042"/>
                  <a:gd name="connsiteY1" fmla="*/ 2275368 h 2574066"/>
                  <a:gd name="connsiteX2" fmla="*/ 1148316 w 2169042"/>
                  <a:gd name="connsiteY2" fmla="*/ 0 h 2574066"/>
                  <a:gd name="connsiteX3" fmla="*/ 1821514 w 2169042"/>
                  <a:gd name="connsiteY3" fmla="*/ 2283836 h 2574066"/>
                  <a:gd name="connsiteX4" fmla="*/ 2169042 w 2169042"/>
                  <a:gd name="connsiteY4" fmla="*/ 2573079 h 2574066"/>
                  <a:gd name="connsiteX5" fmla="*/ 2169042 w 2169042"/>
                  <a:gd name="connsiteY5" fmla="*/ 2573079 h 2574066"/>
                  <a:gd name="connsiteX0" fmla="*/ 0 w 2169042"/>
                  <a:gd name="connsiteY0" fmla="*/ 2437613 h 2438600"/>
                  <a:gd name="connsiteX1" fmla="*/ 361507 w 2169042"/>
                  <a:gd name="connsiteY1" fmla="*/ 2139902 h 2438600"/>
                  <a:gd name="connsiteX2" fmla="*/ 1021316 w 2169042"/>
                  <a:gd name="connsiteY2" fmla="*/ 1 h 2438600"/>
                  <a:gd name="connsiteX3" fmla="*/ 1821514 w 2169042"/>
                  <a:gd name="connsiteY3" fmla="*/ 2148370 h 2438600"/>
                  <a:gd name="connsiteX4" fmla="*/ 2169042 w 2169042"/>
                  <a:gd name="connsiteY4" fmla="*/ 2437613 h 2438600"/>
                  <a:gd name="connsiteX5" fmla="*/ 2169042 w 2169042"/>
                  <a:gd name="connsiteY5" fmla="*/ 2437613 h 2438600"/>
                  <a:gd name="connsiteX0" fmla="*/ 0 w 2084375"/>
                  <a:gd name="connsiteY0" fmla="*/ 2446080 h 2446080"/>
                  <a:gd name="connsiteX1" fmla="*/ 276840 w 2084375"/>
                  <a:gd name="connsiteY1" fmla="*/ 2139902 h 2446080"/>
                  <a:gd name="connsiteX2" fmla="*/ 936649 w 2084375"/>
                  <a:gd name="connsiteY2" fmla="*/ 1 h 2446080"/>
                  <a:gd name="connsiteX3" fmla="*/ 1736847 w 2084375"/>
                  <a:gd name="connsiteY3" fmla="*/ 2148370 h 2446080"/>
                  <a:gd name="connsiteX4" fmla="*/ 2084375 w 2084375"/>
                  <a:gd name="connsiteY4" fmla="*/ 2437613 h 2446080"/>
                  <a:gd name="connsiteX5" fmla="*/ 2084375 w 2084375"/>
                  <a:gd name="connsiteY5" fmla="*/ 2437613 h 2446080"/>
                  <a:gd name="connsiteX0" fmla="*/ 0 w 2084375"/>
                  <a:gd name="connsiteY0" fmla="*/ 2446082 h 2446082"/>
                  <a:gd name="connsiteX1" fmla="*/ 327640 w 2084375"/>
                  <a:gd name="connsiteY1" fmla="*/ 2131438 h 2446082"/>
                  <a:gd name="connsiteX2" fmla="*/ 936649 w 2084375"/>
                  <a:gd name="connsiteY2" fmla="*/ 3 h 2446082"/>
                  <a:gd name="connsiteX3" fmla="*/ 1736847 w 2084375"/>
                  <a:gd name="connsiteY3" fmla="*/ 2148372 h 2446082"/>
                  <a:gd name="connsiteX4" fmla="*/ 2084375 w 2084375"/>
                  <a:gd name="connsiteY4" fmla="*/ 2437615 h 2446082"/>
                  <a:gd name="connsiteX5" fmla="*/ 2084375 w 2084375"/>
                  <a:gd name="connsiteY5" fmla="*/ 2437615 h 2446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084375" h="2446082">
                    <a:moveTo>
                      <a:pt x="0" y="2446082"/>
                    </a:moveTo>
                    <a:cubicBezTo>
                      <a:pt x="7088" y="2400008"/>
                      <a:pt x="189417" y="2556740"/>
                      <a:pt x="327640" y="2131438"/>
                    </a:cubicBezTo>
                    <a:cubicBezTo>
                      <a:pt x="465863" y="1706136"/>
                      <a:pt x="701781" y="-2819"/>
                      <a:pt x="936649" y="3"/>
                    </a:cubicBezTo>
                    <a:cubicBezTo>
                      <a:pt x="1171517" y="2825"/>
                      <a:pt x="1566726" y="1719526"/>
                      <a:pt x="1736847" y="2148372"/>
                    </a:cubicBezTo>
                    <a:cubicBezTo>
                      <a:pt x="1906968" y="2577219"/>
                      <a:pt x="2026454" y="2389408"/>
                      <a:pt x="2084375" y="2437615"/>
                    </a:cubicBezTo>
                    <a:lnTo>
                      <a:pt x="2084375" y="2437615"/>
                    </a:lnTo>
                  </a:path>
                </a:pathLst>
              </a:custGeom>
              <a:noFill/>
              <a:ln w="38100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-112" charset="0"/>
                  <a:ea typeface="Arial" pitchFamily="-112" charset="0"/>
                  <a:cs typeface="Arial" pitchFamily="-112" charset="0"/>
                </a:endParaRPr>
              </a:p>
            </p:txBody>
          </p:sp>
        </p:grp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B56D903C-0F3C-0845-B3FC-37D44889143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905000" y="4373881"/>
              <a:ext cx="533400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878A93F6-4E2A-5F4E-8910-0B56CC969133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2057400" y="533400"/>
              <a:ext cx="0" cy="399288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176F19E-E599-E24E-9682-40D6CE985369}"/>
                </a:ext>
              </a:extLst>
            </p:cNvPr>
            <p:cNvCxnSpPr/>
            <p:nvPr/>
          </p:nvCxnSpPr>
          <p:spPr bwMode="auto">
            <a:xfrm>
              <a:off x="5791200" y="762000"/>
              <a:ext cx="0" cy="3958592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rgbClr val="00B0F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CCD8DA9-F10B-F740-B55F-AE5F15748D53}"/>
                </a:ext>
              </a:extLst>
            </p:cNvPr>
            <p:cNvCxnSpPr/>
            <p:nvPr/>
          </p:nvCxnSpPr>
          <p:spPr bwMode="auto">
            <a:xfrm>
              <a:off x="3151746" y="762000"/>
              <a:ext cx="0" cy="3958592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rgbClr val="F03191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D1285F19-11B8-0441-BCEE-FACA1990F816}"/>
                </a:ext>
              </a:extLst>
            </p:cNvPr>
            <p:cNvSpPr/>
            <p:nvPr/>
          </p:nvSpPr>
          <p:spPr bwMode="auto">
            <a:xfrm>
              <a:off x="1069026" y="298591"/>
              <a:ext cx="740724" cy="343040"/>
            </a:xfrm>
            <a:prstGeom prst="roundRect">
              <a:avLst/>
            </a:prstGeom>
            <a:noFill/>
            <a:ln w="63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600" b="0" dirty="0">
                  <a:latin typeface="Arial" pitchFamily="-112" charset="0"/>
                  <a:ea typeface="Arial" pitchFamily="-112" charset="0"/>
                  <a:cs typeface="Arial" pitchFamily="-112" charset="0"/>
                </a:rPr>
                <a:t>count</a:t>
              </a: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1E686364-67EC-9D4A-A6DB-996C8314614F}"/>
              </a:ext>
            </a:extLst>
          </p:cNvPr>
          <p:cNvSpPr/>
          <p:nvPr/>
        </p:nvSpPr>
        <p:spPr>
          <a:xfrm>
            <a:off x="3984616" y="1219200"/>
            <a:ext cx="115929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99CC00"/>
                </a:solidFill>
              </a:rPr>
              <a:t>probably</a:t>
            </a:r>
          </a:p>
          <a:p>
            <a:pPr algn="ctr"/>
            <a:r>
              <a:rPr lang="en-US" dirty="0">
                <a:solidFill>
                  <a:srgbClr val="99CC00"/>
                </a:solidFill>
              </a:rPr>
              <a:t>p&lt;0.05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39730A5E-6FD9-884D-98B3-A6C2DC65A5D3}"/>
              </a:ext>
            </a:extLst>
          </p:cNvPr>
          <p:cNvSpPr txBox="1">
            <a:spLocks/>
          </p:cNvSpPr>
          <p:nvPr/>
        </p:nvSpPr>
        <p:spPr bwMode="auto">
          <a:xfrm>
            <a:off x="609600" y="5257800"/>
            <a:ext cx="8153400" cy="6065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0" dirty="0">
                <a:latin typeface="Arial" charset="0"/>
                <a:cs typeface="Arial" charset="0"/>
              </a:rPr>
              <a:t>if the mean where further apart, it would increase our chances to have a p&lt;0.05 </a:t>
            </a:r>
            <a:endParaRPr lang="en-US" b="0" dirty="0">
              <a:solidFill>
                <a:srgbClr val="99CC00"/>
              </a:solidFill>
              <a:latin typeface="Arial" charset="0"/>
              <a:cs typeface="Arial" charset="0"/>
            </a:endParaRP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55E8D8F1-36E4-8840-8DE8-9059C082C047}"/>
              </a:ext>
            </a:extLst>
          </p:cNvPr>
          <p:cNvSpPr/>
          <p:nvPr/>
        </p:nvSpPr>
        <p:spPr bwMode="auto">
          <a:xfrm>
            <a:off x="7411805" y="4076701"/>
            <a:ext cx="1802267" cy="746759"/>
          </a:xfrm>
          <a:prstGeom prst="roundRect">
            <a:avLst/>
          </a:prstGeom>
          <a:noFill/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m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rPr>
              <a:t>emorization score</a:t>
            </a:r>
          </a:p>
        </p:txBody>
      </p:sp>
    </p:spTree>
    <p:extLst>
      <p:ext uri="{BB962C8B-B14F-4D97-AF65-F5344CB8AC3E}">
        <p14:creationId xmlns:p14="http://schemas.microsoft.com/office/powerpoint/2010/main" val="367198205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"/>
          <p:cNvSpPr txBox="1">
            <a:spLocks/>
          </p:cNvSpPr>
          <p:nvPr/>
        </p:nvSpPr>
        <p:spPr bwMode="auto">
          <a:xfrm>
            <a:off x="685800" y="2057400"/>
            <a:ext cx="7924800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>
              <a:spcBef>
                <a:spcPct val="20000"/>
              </a:spcBef>
              <a:defRPr/>
            </a:pPr>
            <a:r>
              <a:rPr lang="en-GB" sz="3000" dirty="0">
                <a:solidFill>
                  <a:srgbClr val="222222"/>
                </a:solidFill>
                <a:latin typeface="arial" panose="020B0604020202020204" pitchFamily="34" charset="0"/>
              </a:rPr>
              <a:t>one-way MANCOVA::</a:t>
            </a:r>
          </a:p>
          <a:p>
            <a:pPr lvl="0">
              <a:spcBef>
                <a:spcPct val="20000"/>
              </a:spcBef>
              <a:defRPr/>
            </a:pPr>
            <a:r>
              <a:rPr lang="en-GB" sz="2400" b="0" kern="0" dirty="0">
                <a:solidFill>
                  <a:srgbClr val="222222"/>
                </a:solidFill>
                <a:latin typeface="arial" panose="020B0604020202020204" pitchFamily="34" charset="0"/>
                <a:ea typeface="Arial"/>
                <a:cs typeface="Arial"/>
              </a:rPr>
              <a:t>(m</a:t>
            </a:r>
            <a:r>
              <a:rPr lang="en-GB" sz="2400" b="0" dirty="0"/>
              <a:t>ultivariate analysis of covariance) </a:t>
            </a:r>
            <a:r>
              <a:rPr lang="en-GB" sz="2400" b="0" kern="0" dirty="0">
                <a:solidFill>
                  <a:srgbClr val="222222"/>
                </a:solidFill>
                <a:latin typeface="arial" panose="020B0604020202020204" pitchFamily="34" charset="0"/>
                <a:ea typeface="Arial"/>
                <a:cs typeface="Arial"/>
              </a:rPr>
              <a:t>compare the effect of </a:t>
            </a:r>
            <a:r>
              <a:rPr lang="en-GB" sz="2400" kern="0" dirty="0">
                <a:solidFill>
                  <a:srgbClr val="99CC00"/>
                </a:solidFill>
                <a:latin typeface="arial" panose="020B0604020202020204" pitchFamily="34" charset="0"/>
                <a:ea typeface="Arial"/>
                <a:cs typeface="Arial"/>
              </a:rPr>
              <a:t>one independent variable</a:t>
            </a:r>
            <a:r>
              <a:rPr lang="en-GB" sz="2400" b="0" kern="0" dirty="0">
                <a:solidFill>
                  <a:srgbClr val="222222"/>
                </a:solidFill>
                <a:latin typeface="arial" panose="020B0604020202020204" pitchFamily="34" charset="0"/>
                <a:ea typeface="Arial"/>
                <a:cs typeface="Arial"/>
              </a:rPr>
              <a:t>, having 2 or more levels and </a:t>
            </a:r>
            <a:r>
              <a:rPr lang="en-GB" sz="2400" kern="0" dirty="0">
                <a:solidFill>
                  <a:srgbClr val="99CC00"/>
                </a:solidFill>
                <a:latin typeface="arial" panose="020B0604020202020204" pitchFamily="34" charset="0"/>
                <a:ea typeface="Arial"/>
                <a:cs typeface="Arial"/>
              </a:rPr>
              <a:t>one continuous covariate </a:t>
            </a:r>
            <a:r>
              <a:rPr lang="en-GB" sz="2400" b="0" kern="0" dirty="0">
                <a:solidFill>
                  <a:srgbClr val="222222"/>
                </a:solidFill>
                <a:latin typeface="arial" panose="020B0604020202020204" pitchFamily="34" charset="0"/>
                <a:ea typeface="Arial"/>
                <a:cs typeface="Arial"/>
              </a:rPr>
              <a:t>on </a:t>
            </a:r>
            <a:r>
              <a:rPr lang="en-GB" sz="2400" kern="0" dirty="0">
                <a:solidFill>
                  <a:srgbClr val="99CC00"/>
                </a:solidFill>
                <a:latin typeface="arial" panose="020B0604020202020204" pitchFamily="34" charset="0"/>
                <a:ea typeface="Arial"/>
                <a:cs typeface="Arial"/>
              </a:rPr>
              <a:t>two dependant variable</a:t>
            </a:r>
          </a:p>
          <a:p>
            <a:pPr lvl="0">
              <a:spcBef>
                <a:spcPct val="20000"/>
              </a:spcBef>
              <a:defRPr/>
            </a:pPr>
            <a:endParaRPr lang="en-GB" sz="2400" b="0" kern="0" dirty="0">
              <a:solidFill>
                <a:srgbClr val="222222"/>
              </a:solidFill>
              <a:latin typeface="arial" panose="020B0604020202020204" pitchFamily="34" charset="0"/>
              <a:ea typeface="Arial"/>
              <a:cs typeface="Arial"/>
            </a:endParaRPr>
          </a:p>
          <a:p>
            <a:pPr lvl="0">
              <a:spcBef>
                <a:spcPct val="20000"/>
              </a:spcBef>
              <a:defRPr/>
            </a:pPr>
            <a:r>
              <a:rPr lang="en-GB" sz="2400" b="0" kern="0" dirty="0">
                <a:solidFill>
                  <a:srgbClr val="222222"/>
                </a:solidFill>
                <a:latin typeface="arial" panose="020B0604020202020204" pitchFamily="34" charset="0"/>
                <a:ea typeface="Arial"/>
                <a:cs typeface="Arial"/>
              </a:rPr>
              <a:t>… you can even two a two-way MANCOVA (but your experience might not have much statistical power because there are too many tests to perform)</a:t>
            </a:r>
            <a:endParaRPr lang="en-GB" sz="2400" kern="0" dirty="0">
              <a:solidFill>
                <a:srgbClr val="99CC00"/>
              </a:solidFill>
              <a:latin typeface="arial" panose="020B0604020202020204" pitchFamily="34" charset="0"/>
              <a:ea typeface="Arial"/>
              <a:cs typeface="Arial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67A4B56-EE80-3F41-AEEB-1B5120D1E17B}"/>
              </a:ext>
            </a:extLst>
          </p:cNvPr>
          <p:cNvCxnSpPr>
            <a:cxnSpLocks/>
          </p:cNvCxnSpPr>
          <p:nvPr/>
        </p:nvCxnSpPr>
        <p:spPr bwMode="auto">
          <a:xfrm>
            <a:off x="6073383" y="973098"/>
            <a:ext cx="64770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E15DFC2-E42D-5A41-B7D4-20584396AF85}"/>
              </a:ext>
            </a:extLst>
          </p:cNvPr>
          <p:cNvCxnSpPr>
            <a:cxnSpLocks/>
          </p:cNvCxnSpPr>
          <p:nvPr/>
        </p:nvCxnSpPr>
        <p:spPr bwMode="auto">
          <a:xfrm>
            <a:off x="6073383" y="1270516"/>
            <a:ext cx="64770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7BBDF48C-D776-5244-AFB0-F07C3D4408C2}"/>
              </a:ext>
            </a:extLst>
          </p:cNvPr>
          <p:cNvSpPr/>
          <p:nvPr/>
        </p:nvSpPr>
        <p:spPr>
          <a:xfrm>
            <a:off x="4024781" y="603766"/>
            <a:ext cx="13516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kern="0" dirty="0">
                <a:solidFill>
                  <a:srgbClr val="99CC00"/>
                </a:solidFill>
                <a:latin typeface="arial" panose="020B0604020202020204" pitchFamily="34" charset="0"/>
                <a:ea typeface="Arial"/>
                <a:cs typeface="Arial"/>
              </a:rPr>
              <a:t>discrete IV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711140F-BACD-7247-BF57-5603FC7CA772}"/>
              </a:ext>
            </a:extLst>
          </p:cNvPr>
          <p:cNvSpPr/>
          <p:nvPr/>
        </p:nvSpPr>
        <p:spPr>
          <a:xfrm>
            <a:off x="3276464" y="1123177"/>
            <a:ext cx="25058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kern="0" dirty="0">
                <a:solidFill>
                  <a:srgbClr val="99CC00"/>
                </a:solidFill>
                <a:latin typeface="arial" panose="020B0604020202020204" pitchFamily="34" charset="0"/>
                <a:ea typeface="Arial"/>
                <a:cs typeface="Arial"/>
              </a:rPr>
              <a:t>continuous covariate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43A1E0A-CF9A-E64B-B1D3-94C6CF9656E8}"/>
              </a:ext>
            </a:extLst>
          </p:cNvPr>
          <p:cNvSpPr/>
          <p:nvPr/>
        </p:nvSpPr>
        <p:spPr>
          <a:xfrm>
            <a:off x="6816333" y="1181100"/>
            <a:ext cx="18133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kern="0" dirty="0">
                <a:solidFill>
                  <a:srgbClr val="99CC00"/>
                </a:solidFill>
                <a:latin typeface="arial" panose="020B0604020202020204" pitchFamily="34" charset="0"/>
                <a:ea typeface="Arial"/>
                <a:cs typeface="Arial"/>
              </a:rPr>
              <a:t>continuous DV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3269AD8-39FB-F94A-BA6C-2F4D609E2D06}"/>
              </a:ext>
            </a:extLst>
          </p:cNvPr>
          <p:cNvSpPr/>
          <p:nvPr/>
        </p:nvSpPr>
        <p:spPr>
          <a:xfrm>
            <a:off x="6816333" y="603766"/>
            <a:ext cx="18133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kern="0" dirty="0">
                <a:solidFill>
                  <a:srgbClr val="99CC00"/>
                </a:solidFill>
                <a:latin typeface="arial" panose="020B0604020202020204" pitchFamily="34" charset="0"/>
                <a:ea typeface="Arial"/>
                <a:cs typeface="Arial"/>
              </a:rPr>
              <a:t>continuous DV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2032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"/>
          <p:cNvSpPr txBox="1">
            <a:spLocks/>
          </p:cNvSpPr>
          <p:nvPr/>
        </p:nvSpPr>
        <p:spPr bwMode="auto">
          <a:xfrm>
            <a:off x="685800" y="2057400"/>
            <a:ext cx="7924800" cy="266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>
              <a:spcBef>
                <a:spcPct val="20000"/>
              </a:spcBef>
              <a:defRPr/>
            </a:pPr>
            <a:r>
              <a:rPr lang="en-GB" sz="2400" b="0" dirty="0">
                <a:solidFill>
                  <a:srgbClr val="222222"/>
                </a:solidFill>
                <a:latin typeface="arial" panose="020B0604020202020204" pitchFamily="34" charset="0"/>
              </a:rPr>
              <a:t>although these tests exist, my advice is to keep the experimental design as simple as possible as you can, analysis will be easier and more powerful</a:t>
            </a:r>
          </a:p>
          <a:p>
            <a:pPr lvl="0">
              <a:spcBef>
                <a:spcPct val="20000"/>
              </a:spcBef>
              <a:defRPr/>
            </a:pPr>
            <a:endParaRPr lang="en-GB" sz="2400" b="0" kern="0" dirty="0">
              <a:solidFill>
                <a:srgbClr val="222222"/>
              </a:solidFill>
              <a:latin typeface="arial" panose="020B0604020202020204" pitchFamily="34" charset="0"/>
              <a:ea typeface="Arial"/>
              <a:cs typeface="Arial"/>
            </a:endParaRPr>
          </a:p>
          <a:p>
            <a:pPr lvl="0" algn="r">
              <a:spcBef>
                <a:spcPct val="20000"/>
              </a:spcBef>
              <a:defRPr/>
            </a:pPr>
            <a:r>
              <a:rPr lang="en-GB" sz="2400" kern="0" dirty="0">
                <a:solidFill>
                  <a:srgbClr val="99CC00"/>
                </a:solidFill>
                <a:latin typeface="arial" panose="020B0604020202020204" pitchFamily="34" charset="0"/>
                <a:ea typeface="Arial"/>
                <a:cs typeface="Arial"/>
              </a:rPr>
              <a:t>… will look at power with </a:t>
            </a:r>
          </a:p>
          <a:p>
            <a:pPr lvl="0" algn="r">
              <a:spcBef>
                <a:spcPct val="20000"/>
              </a:spcBef>
              <a:defRPr/>
            </a:pPr>
            <a:r>
              <a:rPr lang="en-GB" sz="2400" kern="0" dirty="0">
                <a:solidFill>
                  <a:srgbClr val="99CC00"/>
                </a:solidFill>
                <a:latin typeface="arial" panose="020B0604020202020204" pitchFamily="34" charset="0"/>
                <a:ea typeface="Arial"/>
                <a:cs typeface="Arial"/>
              </a:rPr>
              <a:t>guest lecturer: </a:t>
            </a:r>
            <a:r>
              <a:rPr lang="en-GB" sz="2400" kern="0" dirty="0" err="1">
                <a:solidFill>
                  <a:srgbClr val="99CC00"/>
                </a:solidFill>
                <a:latin typeface="arial" panose="020B0604020202020204" pitchFamily="34" charset="0"/>
                <a:ea typeface="Arial"/>
                <a:cs typeface="Arial"/>
              </a:rPr>
              <a:t>Luluah</a:t>
            </a:r>
            <a:r>
              <a:rPr lang="en-GB" sz="2400" kern="0" dirty="0">
                <a:solidFill>
                  <a:srgbClr val="99CC00"/>
                </a:solidFill>
                <a:latin typeface="arial" panose="020B0604020202020204" pitchFamily="34" charset="0"/>
                <a:ea typeface="Arial"/>
                <a:cs typeface="Arial"/>
              </a:rPr>
              <a:t> Al-Barrack</a:t>
            </a:r>
          </a:p>
        </p:txBody>
      </p:sp>
    </p:spTree>
    <p:extLst>
      <p:ext uri="{BB962C8B-B14F-4D97-AF65-F5344CB8AC3E}">
        <p14:creationId xmlns:p14="http://schemas.microsoft.com/office/powerpoint/2010/main" val="93360869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Title 7"/>
          <p:cNvSpPr>
            <a:spLocks noGrp="1"/>
          </p:cNvSpPr>
          <p:nvPr>
            <p:ph type="title"/>
          </p:nvPr>
        </p:nvSpPr>
        <p:spPr>
          <a:xfrm>
            <a:off x="-76200" y="5867400"/>
            <a:ext cx="9134622" cy="782220"/>
          </a:xfrm>
        </p:spPr>
        <p:txBody>
          <a:bodyPr/>
          <a:lstStyle/>
          <a:p>
            <a:pPr algn="r" eaLnBrk="1" hangingPunct="1"/>
            <a:r>
              <a:rPr lang="en-US" sz="8000" dirty="0">
                <a:solidFill>
                  <a:srgbClr val="A6A6A6"/>
                </a:solidFill>
                <a:latin typeface="Arial" charset="0"/>
                <a:cs typeface="Arial" charset="0"/>
              </a:rPr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1494445000"/>
      </p:ext>
    </p:extLst>
  </p:cSld>
  <p:clrMapOvr>
    <a:masterClrMapping/>
  </p:clrMapOvr>
  <p:transition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3F1AD43-BF36-6441-A5A0-5A8280720A2F}"/>
              </a:ext>
            </a:extLst>
          </p:cNvPr>
          <p:cNvSpPr/>
          <p:nvPr/>
        </p:nvSpPr>
        <p:spPr>
          <a:xfrm>
            <a:off x="579120" y="1066800"/>
            <a:ext cx="8278586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>
              <a:buAutoNum type="arabicPeriod"/>
            </a:pPr>
            <a:r>
              <a:rPr lang="en-US" sz="2400" b="0" dirty="0"/>
              <a:t>Explain the general equation of a statistical test (signal/noise)</a:t>
            </a:r>
          </a:p>
          <a:p>
            <a:pPr marL="457200" lvl="0" indent="-457200">
              <a:buAutoNum type="arabicPeriod"/>
            </a:pPr>
            <a:r>
              <a:rPr lang="en-US" sz="2400" b="0" dirty="0"/>
              <a:t>Explain how a t-test is computed but </a:t>
            </a:r>
            <a:r>
              <a:rPr lang="en-US" sz="2400" dirty="0">
                <a:solidFill>
                  <a:srgbClr val="FFC000"/>
                </a:solidFill>
              </a:rPr>
              <a:t>I will not ask you to do it by </a:t>
            </a:r>
            <a:r>
              <a:rPr lang="en-US" sz="2400" b="0" dirty="0"/>
              <a:t>hand</a:t>
            </a:r>
          </a:p>
          <a:p>
            <a:pPr marL="457200" lvl="0" indent="-457200">
              <a:buAutoNum type="arabicPeriod"/>
            </a:pPr>
            <a:r>
              <a:rPr lang="en-US" sz="2400" b="0" dirty="0"/>
              <a:t>Explain the 3 reasons why a t-value can be low (signal too low, noise too high, small sample)</a:t>
            </a:r>
          </a:p>
          <a:p>
            <a:pPr marL="457200" indent="-457200">
              <a:buFontTx/>
              <a:buAutoNum type="arabicPeriod"/>
            </a:pPr>
            <a:r>
              <a:rPr lang="en-US" sz="2400" b="0" dirty="0"/>
              <a:t>Explain how an </a:t>
            </a:r>
            <a:r>
              <a:rPr lang="en-US" sz="2400" b="0" dirty="0" err="1"/>
              <a:t>Anova</a:t>
            </a:r>
            <a:r>
              <a:rPr lang="en-US" sz="2400" b="0" dirty="0"/>
              <a:t> is computed but </a:t>
            </a:r>
            <a:r>
              <a:rPr lang="en-US" sz="2400" dirty="0">
                <a:solidFill>
                  <a:srgbClr val="FFC000"/>
                </a:solidFill>
              </a:rPr>
              <a:t>I will not ask you to do it by </a:t>
            </a:r>
            <a:r>
              <a:rPr lang="en-US" sz="2400" b="0" dirty="0"/>
              <a:t>hand</a:t>
            </a:r>
          </a:p>
          <a:p>
            <a:pPr marL="457200" lvl="0" indent="-457200">
              <a:buAutoNum type="arabicPeriod"/>
            </a:pPr>
            <a:r>
              <a:rPr lang="en-US" sz="2400" b="0" dirty="0"/>
              <a:t>Explain what are t-distributions and f-distributions</a:t>
            </a:r>
          </a:p>
        </p:txBody>
      </p:sp>
      <p:sp>
        <p:nvSpPr>
          <p:cNvPr id="5" name="Title 7">
            <a:extLst>
              <a:ext uri="{FF2B5EF4-FFF2-40B4-BE49-F238E27FC236}">
                <a16:creationId xmlns:a16="http://schemas.microsoft.com/office/drawing/2014/main" id="{FDCA8A4D-195B-B644-99BC-E4A5D2AE4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3600" y="5867400"/>
            <a:ext cx="6754586" cy="685800"/>
          </a:xfrm>
        </p:spPr>
        <p:txBody>
          <a:bodyPr/>
          <a:lstStyle/>
          <a:p>
            <a:pPr algn="r" eaLnBrk="1" hangingPunct="1"/>
            <a:r>
              <a:rPr lang="en-US" sz="8600" dirty="0">
                <a:solidFill>
                  <a:srgbClr val="A6A6A6"/>
                </a:solidFill>
                <a:latin typeface="Arial" charset="0"/>
                <a:cs typeface="Arial" charset="0"/>
              </a:rPr>
              <a:t>take away</a:t>
            </a:r>
          </a:p>
        </p:txBody>
      </p:sp>
    </p:spTree>
    <p:extLst>
      <p:ext uri="{BB962C8B-B14F-4D97-AF65-F5344CB8AC3E}">
        <p14:creationId xmlns:p14="http://schemas.microsoft.com/office/powerpoint/2010/main" val="360654139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6808A565-6318-134C-A4DA-B168D6689B26}"/>
              </a:ext>
            </a:extLst>
          </p:cNvPr>
          <p:cNvGrpSpPr/>
          <p:nvPr/>
        </p:nvGrpSpPr>
        <p:grpSpPr>
          <a:xfrm>
            <a:off x="2101574" y="1600200"/>
            <a:ext cx="3886200" cy="1985159"/>
            <a:chOff x="2119518" y="609600"/>
            <a:chExt cx="4229779" cy="216066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59AAB8E-ABED-4E42-9778-4D6EAE2D83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4107" t="12499" r="13170" b="10716"/>
            <a:stretch/>
          </p:blipFill>
          <p:spPr>
            <a:xfrm>
              <a:off x="3969277" y="609600"/>
              <a:ext cx="2380020" cy="2155156"/>
            </a:xfrm>
            <a:prstGeom prst="rect">
              <a:avLst/>
            </a:prstGeom>
          </p:spPr>
        </p:pic>
        <p:sp>
          <p:nvSpPr>
            <p:cNvPr id="5" name="TextBox 9">
              <a:extLst>
                <a:ext uri="{FF2B5EF4-FFF2-40B4-BE49-F238E27FC236}">
                  <a16:creationId xmlns:a16="http://schemas.microsoft.com/office/drawing/2014/main" id="{D33A7841-5354-5046-B2AC-16989708B40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19518" y="609600"/>
              <a:ext cx="1817124" cy="2160667"/>
            </a:xfrm>
            <a:prstGeom prst="rect">
              <a:avLst/>
            </a:prstGeom>
            <a:solidFill>
              <a:schemeClr val="tx1">
                <a:alpha val="59999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216000"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  <a:cs typeface="Arial" charset="0"/>
                </a:defRPr>
              </a:lvl1pPr>
              <a:lvl2pPr marL="37931725" indent="-37474525" eaLnBrk="0" hangingPunct="0">
                <a:defRPr sz="2400" b="1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eaLnBrk="0" hangingPunct="0">
                <a:defRPr sz="2400" b="1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eaLnBrk="0" hangingPunct="0">
                <a:defRPr sz="2400" b="1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eaLnBrk="0" hangingPunct="0">
                <a:defRPr sz="2400" b="1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en-US" sz="4100" b="0" dirty="0">
                  <a:solidFill>
                    <a:schemeClr val="bg1"/>
                  </a:solidFill>
                </a:rPr>
                <a:t>tea</a:t>
              </a:r>
            </a:p>
            <a:p>
              <a:pPr eaLnBrk="1" hangingPunct="1"/>
              <a:r>
                <a:rPr lang="en-US" sz="4100" b="0" dirty="0">
                  <a:solidFill>
                    <a:schemeClr val="bg1"/>
                  </a:solidFill>
                </a:rPr>
                <a:t>milk</a:t>
              </a:r>
            </a:p>
            <a:p>
              <a:pPr eaLnBrk="1" hangingPunct="1"/>
              <a:r>
                <a:rPr lang="en-US" sz="4100" b="0" dirty="0">
                  <a:solidFill>
                    <a:schemeClr val="bg1"/>
                  </a:solidFill>
                </a:rPr>
                <a:t>water</a:t>
              </a:r>
              <a:endParaRPr lang="en-US" sz="4100" dirty="0">
                <a:solidFill>
                  <a:srgbClr val="FF9900"/>
                </a:solidFill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53CD82B6-DDAB-8F4F-805E-00A34B90D4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537" y="1601312"/>
            <a:ext cx="2006600" cy="2006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A695BE4-E912-B741-997A-C9B2B467A9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877" y="4470698"/>
            <a:ext cx="2006600" cy="2006600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EE19D1BE-F068-E445-A255-3A9281FABDF1}"/>
              </a:ext>
            </a:extLst>
          </p:cNvPr>
          <p:cNvGrpSpPr/>
          <p:nvPr/>
        </p:nvGrpSpPr>
        <p:grpSpPr>
          <a:xfrm>
            <a:off x="2115077" y="4497202"/>
            <a:ext cx="3872697" cy="1985159"/>
            <a:chOff x="2127004" y="609600"/>
            <a:chExt cx="4215083" cy="2160667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5806E32-5824-824C-B4E7-D21C1749AD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4107" t="12499" r="13170" b="10716"/>
            <a:stretch/>
          </p:blipFill>
          <p:spPr>
            <a:xfrm>
              <a:off x="3994805" y="609600"/>
              <a:ext cx="2347282" cy="2155156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2098688-D716-334D-A929-F066FC829AB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27004" y="609600"/>
              <a:ext cx="1809914" cy="2160667"/>
            </a:xfrm>
            <a:prstGeom prst="rect">
              <a:avLst/>
            </a:prstGeom>
            <a:solidFill>
              <a:schemeClr val="tx1">
                <a:alpha val="59999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216000"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  <a:cs typeface="Arial" charset="0"/>
                </a:defRPr>
              </a:lvl1pPr>
              <a:lvl2pPr marL="37931725" indent="-37474525" eaLnBrk="0" hangingPunct="0">
                <a:defRPr sz="2400" b="1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eaLnBrk="0" hangingPunct="0">
                <a:defRPr sz="2400" b="1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eaLnBrk="0" hangingPunct="0">
                <a:defRPr sz="2400" b="1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eaLnBrk="0" hangingPunct="0">
                <a:defRPr sz="2400" b="1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en-US" sz="4100" b="0" dirty="0">
                  <a:solidFill>
                    <a:schemeClr val="bg1"/>
                  </a:solidFill>
                </a:rPr>
                <a:t>tea</a:t>
              </a:r>
            </a:p>
            <a:p>
              <a:pPr eaLnBrk="1" hangingPunct="1"/>
              <a:r>
                <a:rPr lang="en-US" sz="4100" b="0" dirty="0">
                  <a:solidFill>
                    <a:schemeClr val="bg1"/>
                  </a:solidFill>
                </a:rPr>
                <a:t>water</a:t>
              </a:r>
            </a:p>
            <a:p>
              <a:pPr eaLnBrk="1" hangingPunct="1"/>
              <a:r>
                <a:rPr lang="en-US" sz="4100" b="0" dirty="0">
                  <a:solidFill>
                    <a:schemeClr val="bg1"/>
                  </a:solidFill>
                </a:rPr>
                <a:t>milk</a:t>
              </a:r>
              <a:endParaRPr lang="en-US" sz="4100" dirty="0">
                <a:solidFill>
                  <a:srgbClr val="FF9900"/>
                </a:solidFill>
              </a:endParaRPr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1E069C03-A46C-CC44-8328-A93E6E0383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3574" y="1600200"/>
            <a:ext cx="1980096" cy="198009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169D344-36D4-7648-9A7D-36742E2AF2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6704" y="4497202"/>
            <a:ext cx="1980096" cy="1980096"/>
          </a:xfrm>
          <a:prstGeom prst="rect">
            <a:avLst/>
          </a:prstGeom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47A4E5FF-EE88-1645-8BFC-8EE6615C7622}"/>
              </a:ext>
            </a:extLst>
          </p:cNvPr>
          <p:cNvSpPr txBox="1">
            <a:spLocks/>
          </p:cNvSpPr>
          <p:nvPr/>
        </p:nvSpPr>
        <p:spPr>
          <a:xfrm>
            <a:off x="557545" y="381000"/>
            <a:ext cx="8229600" cy="350520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0" kern="0" dirty="0"/>
              <a:t>try this with a friend during reading weeks</a:t>
            </a:r>
          </a:p>
          <a:p>
            <a:pPr algn="ctr"/>
            <a:r>
              <a:rPr lang="en-US" sz="2800" b="1" kern="0" dirty="0">
                <a:solidFill>
                  <a:srgbClr val="99CC00"/>
                </a:solidFill>
              </a:rPr>
              <a:t>https://</a:t>
            </a:r>
            <a:r>
              <a:rPr lang="en-US" sz="2800" b="1" kern="0" dirty="0" err="1">
                <a:solidFill>
                  <a:srgbClr val="99CC00"/>
                </a:solidFill>
              </a:rPr>
              <a:t>tinyurl.com</a:t>
            </a:r>
            <a:r>
              <a:rPr lang="en-US" sz="2800" b="1" kern="0" dirty="0">
                <a:solidFill>
                  <a:srgbClr val="99CC00"/>
                </a:solidFill>
              </a:rPr>
              <a:t>/</a:t>
            </a:r>
            <a:r>
              <a:rPr lang="en-US" sz="2800" b="1" kern="0" dirty="0" err="1">
                <a:solidFill>
                  <a:srgbClr val="99CC00"/>
                </a:solidFill>
              </a:rPr>
              <a:t>statsBristol</a:t>
            </a:r>
            <a:endParaRPr lang="en-US" sz="2800" b="1" kern="0" dirty="0">
              <a:solidFill>
                <a:srgbClr val="99CC00"/>
              </a:solidFill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C70EE484-91DD-1040-9C83-C7DBD439A637}"/>
              </a:ext>
            </a:extLst>
          </p:cNvPr>
          <p:cNvSpPr txBox="1">
            <a:spLocks/>
          </p:cNvSpPr>
          <p:nvPr/>
        </p:nvSpPr>
        <p:spPr>
          <a:xfrm>
            <a:off x="2088322" y="3810000"/>
            <a:ext cx="8229600" cy="350520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kern="0" dirty="0"/>
              <a:t>don’t tell them how you made the cup</a:t>
            </a:r>
            <a:endParaRPr lang="en-US" b="1" kern="0" dirty="0">
              <a:solidFill>
                <a:srgbClr val="99CC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242237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3"/>
          <p:cNvSpPr>
            <a:spLocks noGrp="1"/>
          </p:cNvSpPr>
          <p:nvPr>
            <p:ph type="title"/>
          </p:nvPr>
        </p:nvSpPr>
        <p:spPr>
          <a:xfrm>
            <a:off x="0" y="2286000"/>
            <a:ext cx="8839200" cy="1247775"/>
          </a:xfrm>
        </p:spPr>
        <p:txBody>
          <a:bodyPr/>
          <a:lstStyle/>
          <a:p>
            <a:pPr algn="r" eaLnBrk="1" hangingPunct="1"/>
            <a:r>
              <a:rPr lang="en-US" sz="30000" dirty="0">
                <a:solidFill>
                  <a:srgbClr val="99CC00"/>
                </a:solidFill>
                <a:latin typeface="Arial" charset="0"/>
                <a:cs typeface="Arial" charset="0"/>
              </a:rPr>
              <a:t>end</a:t>
            </a:r>
            <a:endParaRPr lang="en-US" sz="8700" dirty="0">
              <a:solidFill>
                <a:srgbClr val="99CC00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8100422"/>
      </p:ext>
    </p:extLst>
  </p:cSld>
  <p:clrMapOvr>
    <a:masterClrMapping/>
  </p:clrMapOvr>
  <p:transition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Title 7"/>
          <p:cNvSpPr>
            <a:spLocks noGrp="1"/>
          </p:cNvSpPr>
          <p:nvPr>
            <p:ph type="title"/>
          </p:nvPr>
        </p:nvSpPr>
        <p:spPr>
          <a:xfrm>
            <a:off x="-76200" y="5867400"/>
            <a:ext cx="9134622" cy="782220"/>
          </a:xfrm>
        </p:spPr>
        <p:txBody>
          <a:bodyPr/>
          <a:lstStyle/>
          <a:p>
            <a:pPr algn="r" eaLnBrk="1" hangingPunct="1"/>
            <a:r>
              <a:rPr lang="en-US" sz="8000" dirty="0">
                <a:solidFill>
                  <a:srgbClr val="A6A6A6"/>
                </a:solidFill>
                <a:latin typeface="Arial" charset="0"/>
                <a:cs typeface="Arial" charset="0"/>
              </a:rPr>
              <a:t>extra</a:t>
            </a:r>
          </a:p>
        </p:txBody>
      </p:sp>
    </p:spTree>
    <p:extLst>
      <p:ext uri="{BB962C8B-B14F-4D97-AF65-F5344CB8AC3E}">
        <p14:creationId xmlns:p14="http://schemas.microsoft.com/office/powerpoint/2010/main" val="3081078903"/>
      </p:ext>
    </p:extLst>
  </p:cSld>
  <p:clrMapOvr>
    <a:masterClrMapping/>
  </p:clrMapOvr>
  <p:transition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Title 7"/>
          <p:cNvSpPr>
            <a:spLocks noGrp="1"/>
          </p:cNvSpPr>
          <p:nvPr>
            <p:ph type="title"/>
          </p:nvPr>
        </p:nvSpPr>
        <p:spPr>
          <a:xfrm>
            <a:off x="0" y="4419600"/>
            <a:ext cx="8839200" cy="685800"/>
          </a:xfrm>
        </p:spPr>
        <p:txBody>
          <a:bodyPr/>
          <a:lstStyle/>
          <a:p>
            <a:pPr algn="r" eaLnBrk="1" hangingPunct="1"/>
            <a:r>
              <a:rPr lang="en-US" sz="8600" dirty="0">
                <a:solidFill>
                  <a:srgbClr val="A6A6A6"/>
                </a:solidFill>
                <a:latin typeface="Arial" charset="0"/>
                <a:cs typeface="Arial" charset="0"/>
              </a:rPr>
              <a:t>two ways ANOVA practically</a:t>
            </a:r>
          </a:p>
        </p:txBody>
      </p:sp>
    </p:spTree>
    <p:extLst>
      <p:ext uri="{BB962C8B-B14F-4D97-AF65-F5344CB8AC3E}">
        <p14:creationId xmlns:p14="http://schemas.microsoft.com/office/powerpoint/2010/main" val="219954705"/>
      </p:ext>
    </p:extLst>
  </p:cSld>
  <p:clrMapOvr>
    <a:masterClrMapping/>
  </p:clrMapOvr>
  <p:transition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3D1E6CD-1347-864B-A10B-DA81CFDA63E1}"/>
              </a:ext>
            </a:extLst>
          </p:cNvPr>
          <p:cNvGrpSpPr/>
          <p:nvPr/>
        </p:nvGrpSpPr>
        <p:grpSpPr>
          <a:xfrm>
            <a:off x="7772400" y="-261354"/>
            <a:ext cx="1371600" cy="1630760"/>
            <a:chOff x="7772400" y="-258128"/>
            <a:chExt cx="1371600" cy="1630760"/>
          </a:xfrm>
        </p:grpSpPr>
        <p:sp>
          <p:nvSpPr>
            <p:cNvPr id="5" name="Right Triangle 4">
              <a:extLst>
                <a:ext uri="{FF2B5EF4-FFF2-40B4-BE49-F238E27FC236}">
                  <a16:creationId xmlns:a16="http://schemas.microsoft.com/office/drawing/2014/main" id="{A2BED168-524C-E74D-AF4C-0F5BAB8DEA96}"/>
                </a:ext>
              </a:extLst>
            </p:cNvPr>
            <p:cNvSpPr/>
            <p:nvPr/>
          </p:nvSpPr>
          <p:spPr bwMode="auto">
            <a:xfrm rot="10800000">
              <a:off x="7772400" y="1032"/>
              <a:ext cx="1371600" cy="1371600"/>
            </a:xfrm>
            <a:prstGeom prst="rtTriangle">
              <a:avLst/>
            </a:prstGeom>
            <a:solidFill>
              <a:srgbClr val="99CC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2556D37-0A57-0044-9ABA-69B7B607F15E}"/>
                </a:ext>
              </a:extLst>
            </p:cNvPr>
            <p:cNvSpPr txBox="1"/>
            <p:nvPr/>
          </p:nvSpPr>
          <p:spPr>
            <a:xfrm>
              <a:off x="8229600" y="-258128"/>
              <a:ext cx="685800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0" dirty="0">
                  <a:solidFill>
                    <a:schemeClr val="bg1"/>
                  </a:solidFill>
                </a:rPr>
                <a:t>R</a:t>
              </a: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B93B1DD6-33BF-0948-AAB0-1CDDA1840480}"/>
              </a:ext>
            </a:extLst>
          </p:cNvPr>
          <p:cNvSpPr/>
          <p:nvPr/>
        </p:nvSpPr>
        <p:spPr>
          <a:xfrm>
            <a:off x="457200" y="477310"/>
            <a:ext cx="8229600" cy="7971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dirty="0">
                <a:latin typeface="Courier" pitchFamily="2" charset="0"/>
              </a:rPr>
              <a:t># two-ways </a:t>
            </a:r>
            <a:r>
              <a:rPr lang="en-US" b="0" dirty="0" err="1">
                <a:latin typeface="Courier" pitchFamily="2" charset="0"/>
              </a:rPr>
              <a:t>anova</a:t>
            </a:r>
            <a:r>
              <a:rPr lang="en-US" b="0" dirty="0">
                <a:latin typeface="Courier" pitchFamily="2" charset="0"/>
              </a:rPr>
              <a:t> in R (I added a gender column in our chocolate vs. reward vs. punishment file)</a:t>
            </a:r>
          </a:p>
          <a:p>
            <a:r>
              <a:rPr lang="en-US" b="0" dirty="0">
                <a:latin typeface="Courier" pitchFamily="2" charset="0"/>
              </a:rPr>
              <a:t>library(</a:t>
            </a:r>
            <a:r>
              <a:rPr lang="en-US" b="0" dirty="0" err="1">
                <a:latin typeface="Courier" pitchFamily="2" charset="0"/>
              </a:rPr>
              <a:t>ez</a:t>
            </a:r>
            <a:r>
              <a:rPr lang="en-US" b="0" dirty="0">
                <a:latin typeface="Courier" pitchFamily="2" charset="0"/>
              </a:rPr>
              <a:t>)</a:t>
            </a:r>
          </a:p>
          <a:p>
            <a:r>
              <a:rPr lang="en-GB" b="0" dirty="0" err="1">
                <a:solidFill>
                  <a:srgbClr val="000000"/>
                </a:solidFill>
                <a:latin typeface="Courier" pitchFamily="2" charset="0"/>
              </a:rPr>
              <a:t>dat</a:t>
            </a:r>
            <a:r>
              <a:rPr lang="en-GB" b="0" dirty="0">
                <a:solidFill>
                  <a:srgbClr val="000000"/>
                </a:solidFill>
                <a:latin typeface="Courier" pitchFamily="2" charset="0"/>
              </a:rPr>
              <a:t> = </a:t>
            </a:r>
            <a:r>
              <a:rPr lang="en-GB" b="0" dirty="0" err="1">
                <a:solidFill>
                  <a:srgbClr val="000000"/>
                </a:solidFill>
                <a:latin typeface="Courier" pitchFamily="2" charset="0"/>
              </a:rPr>
              <a:t>read.csv</a:t>
            </a:r>
            <a:r>
              <a:rPr lang="en-GB" b="0" dirty="0">
                <a:solidFill>
                  <a:srgbClr val="000000"/>
                </a:solidFill>
                <a:latin typeface="Courier" pitchFamily="2" charset="0"/>
              </a:rPr>
              <a:t>("HCI2018resultsTwoWays.csv", header = TRUE)</a:t>
            </a:r>
          </a:p>
          <a:p>
            <a:r>
              <a:rPr lang="en-US" b="0" dirty="0" err="1">
                <a:latin typeface="Courier" pitchFamily="2" charset="0"/>
              </a:rPr>
              <a:t>ezANOVA</a:t>
            </a:r>
            <a:r>
              <a:rPr lang="en-US" b="0" dirty="0">
                <a:latin typeface="Courier" pitchFamily="2" charset="0"/>
              </a:rPr>
              <a:t>(</a:t>
            </a:r>
            <a:r>
              <a:rPr lang="en-US" b="0" dirty="0" err="1">
                <a:latin typeface="Courier" pitchFamily="2" charset="0"/>
              </a:rPr>
              <a:t>dat,id,between</a:t>
            </a:r>
            <a:r>
              <a:rPr lang="en-US" b="0" dirty="0">
                <a:latin typeface="Courier" pitchFamily="2" charset="0"/>
              </a:rPr>
              <a:t>=.(</a:t>
            </a:r>
            <a:r>
              <a:rPr lang="en-US" b="0" dirty="0" err="1">
                <a:latin typeface="Courier" pitchFamily="2" charset="0"/>
              </a:rPr>
              <a:t>group,gender</a:t>
            </a:r>
            <a:r>
              <a:rPr lang="en-US" b="0" dirty="0">
                <a:latin typeface="Courier" pitchFamily="2" charset="0"/>
              </a:rPr>
              <a:t>),dv=score)</a:t>
            </a:r>
          </a:p>
          <a:p>
            <a:endParaRPr lang="en-US" b="0" dirty="0">
              <a:latin typeface="Courier" pitchFamily="2" charset="0"/>
            </a:endParaRPr>
          </a:p>
          <a:p>
            <a:endParaRPr lang="en-US" sz="1600" b="0" dirty="0">
              <a:solidFill>
                <a:srgbClr val="99CC00"/>
              </a:solidFill>
              <a:latin typeface="Courier" pitchFamily="2" charset="0"/>
            </a:endParaRPr>
          </a:p>
          <a:p>
            <a:r>
              <a:rPr lang="en-GB" sz="1600" b="0" dirty="0">
                <a:solidFill>
                  <a:srgbClr val="99CC00"/>
                </a:solidFill>
                <a:latin typeface="Courier" pitchFamily="2" charset="0"/>
                <a:cs typeface="Arial" pitchFamily="-112" charset="0"/>
              </a:rPr>
              <a:t>        Effect </a:t>
            </a:r>
            <a:r>
              <a:rPr lang="en-GB" sz="1600" b="0" dirty="0" err="1">
                <a:solidFill>
                  <a:srgbClr val="99CC00"/>
                </a:solidFill>
                <a:latin typeface="Courier" pitchFamily="2" charset="0"/>
                <a:cs typeface="Arial" pitchFamily="-112" charset="0"/>
              </a:rPr>
              <a:t>DFn</a:t>
            </a:r>
            <a:r>
              <a:rPr lang="en-GB" sz="1600" b="0" dirty="0">
                <a:solidFill>
                  <a:srgbClr val="99CC00"/>
                </a:solidFill>
                <a:latin typeface="Courier" pitchFamily="2" charset="0"/>
                <a:cs typeface="Arial" pitchFamily="-112" charset="0"/>
              </a:rPr>
              <a:t> </a:t>
            </a:r>
            <a:r>
              <a:rPr lang="en-GB" sz="1600" b="0" dirty="0" err="1">
                <a:solidFill>
                  <a:srgbClr val="99CC00"/>
                </a:solidFill>
                <a:latin typeface="Courier" pitchFamily="2" charset="0"/>
                <a:cs typeface="Arial" pitchFamily="-112" charset="0"/>
              </a:rPr>
              <a:t>DFd</a:t>
            </a:r>
            <a:r>
              <a:rPr lang="en-GB" sz="1600" b="0" dirty="0">
                <a:solidFill>
                  <a:srgbClr val="99CC00"/>
                </a:solidFill>
                <a:latin typeface="Courier" pitchFamily="2" charset="0"/>
                <a:cs typeface="Arial" pitchFamily="-112" charset="0"/>
              </a:rPr>
              <a:t>       F            p p&lt;.05        </a:t>
            </a:r>
            <a:r>
              <a:rPr lang="en-GB" sz="1600" b="0" dirty="0" err="1">
                <a:solidFill>
                  <a:srgbClr val="99CC00"/>
                </a:solidFill>
                <a:latin typeface="Courier" pitchFamily="2" charset="0"/>
                <a:cs typeface="Arial" pitchFamily="-112" charset="0"/>
              </a:rPr>
              <a:t>ges</a:t>
            </a:r>
            <a:endParaRPr lang="en-GB" sz="1600" b="0" dirty="0">
              <a:solidFill>
                <a:srgbClr val="99CC00"/>
              </a:solidFill>
              <a:latin typeface="Courier" pitchFamily="2" charset="0"/>
              <a:cs typeface="Arial" pitchFamily="-112" charset="0"/>
            </a:endParaRPr>
          </a:p>
          <a:p>
            <a:r>
              <a:rPr lang="en-GB" sz="1600" b="0" dirty="0">
                <a:solidFill>
                  <a:srgbClr val="99CC00"/>
                </a:solidFill>
                <a:latin typeface="Courier" pitchFamily="2" charset="0"/>
                <a:cs typeface="Arial" pitchFamily="-112" charset="0"/>
              </a:rPr>
              <a:t>1        group   2  54 72.7776 4.709005e-16     * 0.72939818</a:t>
            </a:r>
          </a:p>
          <a:p>
            <a:r>
              <a:rPr lang="en-GB" sz="1600" b="0" dirty="0">
                <a:solidFill>
                  <a:srgbClr val="99CC00"/>
                </a:solidFill>
                <a:latin typeface="Courier" pitchFamily="2" charset="0"/>
                <a:cs typeface="Arial" pitchFamily="-112" charset="0"/>
              </a:rPr>
              <a:t>2       gender   1  54  1.4112 2.400561e-01       0.02546778</a:t>
            </a:r>
          </a:p>
          <a:p>
            <a:r>
              <a:rPr lang="en-GB" sz="1600" b="0" dirty="0">
                <a:solidFill>
                  <a:srgbClr val="99CC00"/>
                </a:solidFill>
                <a:latin typeface="Courier" pitchFamily="2" charset="0"/>
                <a:cs typeface="Arial" pitchFamily="-112" charset="0"/>
              </a:rPr>
              <a:t>3 </a:t>
            </a:r>
            <a:r>
              <a:rPr lang="en-GB" sz="1600" b="0" dirty="0" err="1">
                <a:solidFill>
                  <a:srgbClr val="99CC00"/>
                </a:solidFill>
                <a:latin typeface="Courier" pitchFamily="2" charset="0"/>
                <a:cs typeface="Arial" pitchFamily="-112" charset="0"/>
              </a:rPr>
              <a:t>group:gender</a:t>
            </a:r>
            <a:r>
              <a:rPr lang="en-GB" sz="1600" b="0" dirty="0">
                <a:solidFill>
                  <a:srgbClr val="99CC00"/>
                </a:solidFill>
                <a:latin typeface="Courier" pitchFamily="2" charset="0"/>
                <a:cs typeface="Arial" pitchFamily="-112" charset="0"/>
              </a:rPr>
              <a:t>   2  54  0.8064 4.517654e-01       0.02900052</a:t>
            </a:r>
          </a:p>
          <a:p>
            <a:endParaRPr lang="en-GB" b="0" dirty="0">
              <a:latin typeface="Courier" pitchFamily="2" charset="0"/>
              <a:cs typeface="Arial" pitchFamily="-112" charset="0"/>
            </a:endParaRPr>
          </a:p>
          <a:p>
            <a:endParaRPr lang="en-GB" b="0" dirty="0">
              <a:latin typeface="Courier" pitchFamily="2" charset="0"/>
              <a:cs typeface="Arial" pitchFamily="-112" charset="0"/>
            </a:endParaRPr>
          </a:p>
          <a:p>
            <a:endParaRPr lang="en-GB" b="0" dirty="0">
              <a:latin typeface="Courier" pitchFamily="2" charset="0"/>
              <a:cs typeface="Arial" pitchFamily="-112" charset="0"/>
            </a:endParaRPr>
          </a:p>
          <a:p>
            <a:endParaRPr lang="en-GB" b="0" dirty="0">
              <a:latin typeface="Courier" pitchFamily="2" charset="0"/>
              <a:cs typeface="Arial" pitchFamily="-112" charset="0"/>
            </a:endParaRPr>
          </a:p>
          <a:p>
            <a:endParaRPr lang="en-GB" b="0" dirty="0">
              <a:latin typeface="Courier" pitchFamily="2" charset="0"/>
              <a:cs typeface="Arial" pitchFamily="-112" charset="0"/>
            </a:endParaRPr>
          </a:p>
          <a:p>
            <a:endParaRPr lang="en-GB" b="0" dirty="0">
              <a:latin typeface="Courier" pitchFamily="2" charset="0"/>
              <a:cs typeface="Arial" pitchFamily="-112" charset="0"/>
            </a:endParaRPr>
          </a:p>
          <a:p>
            <a:r>
              <a:rPr lang="en-GB" b="0" dirty="0">
                <a:latin typeface="Courier" pitchFamily="2" charset="0"/>
                <a:cs typeface="Arial" pitchFamily="-112" charset="0"/>
              </a:rPr>
              <a:t># note here our two IV are between but we could have them both within or a combination of within and between we would write: </a:t>
            </a:r>
            <a:r>
              <a:rPr lang="en-GB" b="0" dirty="0" err="1">
                <a:latin typeface="Courier" pitchFamily="2" charset="0"/>
                <a:cs typeface="Arial" pitchFamily="-112" charset="0"/>
              </a:rPr>
              <a:t>ezANOVA</a:t>
            </a:r>
            <a:r>
              <a:rPr lang="en-GB" b="0" dirty="0">
                <a:latin typeface="Courier" pitchFamily="2" charset="0"/>
                <a:cs typeface="Arial" pitchFamily="-112" charset="0"/>
              </a:rPr>
              <a:t>(</a:t>
            </a:r>
            <a:r>
              <a:rPr lang="en-GB" b="0" dirty="0" err="1">
                <a:latin typeface="Courier" pitchFamily="2" charset="0"/>
                <a:cs typeface="Arial" pitchFamily="-112" charset="0"/>
              </a:rPr>
              <a:t>dat,id,within</a:t>
            </a:r>
            <a:r>
              <a:rPr lang="en-GB" b="0" dirty="0">
                <a:latin typeface="Courier" pitchFamily="2" charset="0"/>
                <a:cs typeface="Arial" pitchFamily="-112" charset="0"/>
              </a:rPr>
              <a:t>=</a:t>
            </a:r>
            <a:r>
              <a:rPr lang="en-GB" b="0" dirty="0" err="1">
                <a:latin typeface="Courier" pitchFamily="2" charset="0"/>
                <a:cs typeface="Arial" pitchFamily="-112" charset="0"/>
              </a:rPr>
              <a:t>group,between</a:t>
            </a:r>
            <a:r>
              <a:rPr lang="en-GB" b="0" dirty="0">
                <a:latin typeface="Courier" pitchFamily="2" charset="0"/>
                <a:cs typeface="Arial" pitchFamily="-112" charset="0"/>
              </a:rPr>
              <a:t>=</a:t>
            </a:r>
            <a:r>
              <a:rPr lang="en-GB" b="0" dirty="0" err="1">
                <a:latin typeface="Courier" pitchFamily="2" charset="0"/>
                <a:cs typeface="Arial" pitchFamily="-112" charset="0"/>
              </a:rPr>
              <a:t>gender,dv</a:t>
            </a:r>
            <a:r>
              <a:rPr lang="en-GB" b="0" dirty="0">
                <a:latin typeface="Courier" pitchFamily="2" charset="0"/>
                <a:cs typeface="Arial" pitchFamily="-112" charset="0"/>
              </a:rPr>
              <a:t>=score)</a:t>
            </a:r>
          </a:p>
          <a:p>
            <a:endParaRPr lang="en-GB" b="0" dirty="0">
              <a:latin typeface="Courier" pitchFamily="2" charset="0"/>
              <a:cs typeface="Arial" pitchFamily="-112" charset="0"/>
            </a:endParaRPr>
          </a:p>
          <a:p>
            <a:endParaRPr lang="en-GB" b="0" dirty="0">
              <a:latin typeface="Courier" pitchFamily="2" charset="0"/>
              <a:cs typeface="Arial" pitchFamily="-112" charset="0"/>
            </a:endParaRPr>
          </a:p>
          <a:p>
            <a:endParaRPr lang="en-GB" b="0" dirty="0">
              <a:latin typeface="Courier" pitchFamily="2" charset="0"/>
              <a:cs typeface="Arial" pitchFamily="-112" charset="0"/>
            </a:endParaRPr>
          </a:p>
          <a:p>
            <a:endParaRPr lang="en-US" b="0" dirty="0">
              <a:latin typeface="Courier" pitchFamily="2" charset="0"/>
              <a:cs typeface="Arial" pitchFamily="-112" charset="0"/>
            </a:endParaRPr>
          </a:p>
          <a:p>
            <a:endParaRPr lang="en-US" b="0" dirty="0">
              <a:latin typeface="Courier" pitchFamily="2" charset="0"/>
              <a:cs typeface="Arial" pitchFamily="-112" charset="0"/>
            </a:endParaRPr>
          </a:p>
          <a:p>
            <a:endParaRPr lang="en-GB" b="0" dirty="0">
              <a:latin typeface="Courier" pitchFamily="2" charset="0"/>
              <a:cs typeface="Arial" pitchFamily="-112" charset="0"/>
            </a:endParaRPr>
          </a:p>
          <a:p>
            <a:endParaRPr lang="en-GB" b="0" dirty="0">
              <a:latin typeface="Courier" pitchFamily="2" charset="0"/>
              <a:cs typeface="Arial" pitchFamily="-112" charset="0"/>
            </a:endParaRPr>
          </a:p>
          <a:p>
            <a:endParaRPr lang="en-GB" b="0" dirty="0">
              <a:latin typeface="Courier" pitchFamily="2" charset="0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234653F-9765-9D4E-ACCE-AADC9005D2A5}"/>
              </a:ext>
            </a:extLst>
          </p:cNvPr>
          <p:cNvGrpSpPr/>
          <p:nvPr/>
        </p:nvGrpSpPr>
        <p:grpSpPr>
          <a:xfrm>
            <a:off x="457200" y="2590800"/>
            <a:ext cx="7315200" cy="2056882"/>
            <a:chOff x="457200" y="2590800"/>
            <a:chExt cx="7315200" cy="2056882"/>
          </a:xfrm>
        </p:grpSpPr>
        <p:sp>
          <p:nvSpPr>
            <p:cNvPr id="2" name="Rounded Rectangle 1">
              <a:extLst>
                <a:ext uri="{FF2B5EF4-FFF2-40B4-BE49-F238E27FC236}">
                  <a16:creationId xmlns:a16="http://schemas.microsoft.com/office/drawing/2014/main" id="{608205B7-FA13-0A4E-B989-CF48A86C64A5}"/>
                </a:ext>
              </a:extLst>
            </p:cNvPr>
            <p:cNvSpPr/>
            <p:nvPr/>
          </p:nvSpPr>
          <p:spPr bwMode="auto">
            <a:xfrm>
              <a:off x="457200" y="2590800"/>
              <a:ext cx="1828800" cy="533400"/>
            </a:xfrm>
            <a:prstGeom prst="roundRect">
              <a:avLst/>
            </a:prstGeom>
            <a:noFill/>
            <a:ln w="9525" cap="flat" cmpd="sng" algn="ctr">
              <a:solidFill>
                <a:srgbClr val="FF99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1A406C54-D800-BA42-B544-196FD12B0BF7}"/>
                </a:ext>
              </a:extLst>
            </p:cNvPr>
            <p:cNvSpPr/>
            <p:nvPr/>
          </p:nvSpPr>
          <p:spPr bwMode="auto">
            <a:xfrm>
              <a:off x="457200" y="3124200"/>
              <a:ext cx="1828800" cy="479504"/>
            </a:xfrm>
            <a:prstGeom prst="roundRect">
              <a:avLst/>
            </a:prstGeom>
            <a:noFill/>
            <a:ln w="9525" cap="flat" cmpd="sng" algn="ctr">
              <a:solidFill>
                <a:srgbClr val="FF99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D5F2DF44-BE19-7C4A-8137-A91A66C2AF49}"/>
                </a:ext>
              </a:extLst>
            </p:cNvPr>
            <p:cNvSpPr/>
            <p:nvPr/>
          </p:nvSpPr>
          <p:spPr>
            <a:xfrm>
              <a:off x="2539236" y="3663552"/>
              <a:ext cx="523316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0" dirty="0">
                  <a:latin typeface="Arial" panose="020B0604020202020204" pitchFamily="34" charset="0"/>
                  <a:cs typeface="Arial" panose="020B0604020202020204" pitchFamily="34" charset="0"/>
                </a:rPr>
                <a:t>Like with one way with have the effect for each IV</a:t>
              </a:r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992C511-D9C5-534B-B22B-62DCAA50E0AC}"/>
                </a:ext>
              </a:extLst>
            </p:cNvPr>
            <p:cNvSpPr/>
            <p:nvPr/>
          </p:nvSpPr>
          <p:spPr>
            <a:xfrm>
              <a:off x="1422018" y="4278350"/>
              <a:ext cx="430117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0" dirty="0">
                  <a:latin typeface="Arial" panose="020B0604020202020204" pitchFamily="34" charset="0"/>
                  <a:cs typeface="Arial" panose="020B0604020202020204" pitchFamily="34" charset="0"/>
                </a:rPr>
                <a:t>As well as the </a:t>
              </a:r>
              <a:r>
                <a:rPr lang="en-US" u="sng" dirty="0">
                  <a:latin typeface="Arial" panose="020B0604020202020204" pitchFamily="34" charset="0"/>
                  <a:cs typeface="Arial" panose="020B0604020202020204" pitchFamily="34" charset="0"/>
                </a:rPr>
                <a:t>interaction</a:t>
              </a:r>
              <a:r>
                <a:rPr lang="en-US" b="0" dirty="0">
                  <a:latin typeface="Arial" panose="020B0604020202020204" pitchFamily="34" charset="0"/>
                  <a:cs typeface="Arial" panose="020B0604020202020204" pitchFamily="34" charset="0"/>
                </a:rPr>
                <a:t> between both</a:t>
              </a:r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73085C45-FBD4-164D-B627-52CA0B721291}"/>
                </a:ext>
              </a:extLst>
            </p:cNvPr>
            <p:cNvCxnSpPr>
              <a:stCxn id="2" idx="3"/>
            </p:cNvCxnSpPr>
            <p:nvPr/>
          </p:nvCxnSpPr>
          <p:spPr bwMode="auto">
            <a:xfrm>
              <a:off x="2286000" y="2857500"/>
              <a:ext cx="1066800" cy="806052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49FFEE00-5C74-FB46-A478-B888BAB0C98D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371600" y="3635572"/>
              <a:ext cx="253236" cy="702626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450115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762000" y="1752600"/>
            <a:ext cx="8153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>
                <a:latin typeface="Arial" charset="0"/>
                <a:cs typeface="Arial" charset="0"/>
              </a:rPr>
              <a:t>we can write (only the significant one)</a:t>
            </a:r>
            <a:endParaRPr lang="en-US" b="0" dirty="0">
              <a:solidFill>
                <a:srgbClr val="99CC00"/>
              </a:solidFill>
              <a:latin typeface="Arial" charset="0"/>
              <a:cs typeface="Arial" charset="0"/>
            </a:endParaRPr>
          </a:p>
          <a:p>
            <a:r>
              <a:rPr lang="en-US" b="0" dirty="0">
                <a:solidFill>
                  <a:srgbClr val="99CC00"/>
                </a:solidFill>
                <a:latin typeface="Arial" charset="0"/>
                <a:cs typeface="Arial" charset="0"/>
              </a:rPr>
              <a:t>A two-way ANOVA showed a significant effect on IV1 (</a:t>
            </a:r>
            <a:r>
              <a:rPr lang="en-US" b="0" dirty="0" err="1">
                <a:solidFill>
                  <a:srgbClr val="99CC00"/>
                </a:solidFill>
                <a:latin typeface="Arial" charset="0"/>
                <a:cs typeface="Arial" charset="0"/>
              </a:rPr>
              <a:t>Fdf</a:t>
            </a:r>
            <a:r>
              <a:rPr lang="en-US" b="0" dirty="0">
                <a:solidFill>
                  <a:srgbClr val="99CC00"/>
                </a:solidFill>
                <a:latin typeface="Arial" charset="0"/>
                <a:cs typeface="Arial" charset="0"/>
              </a:rPr>
              <a:t> = </a:t>
            </a:r>
            <a:r>
              <a:rPr lang="en-US" b="0" dirty="0" err="1">
                <a:solidFill>
                  <a:srgbClr val="99CC00"/>
                </a:solidFill>
                <a:latin typeface="Arial" charset="0"/>
                <a:cs typeface="Arial" charset="0"/>
              </a:rPr>
              <a:t>F_value</a:t>
            </a:r>
            <a:r>
              <a:rPr lang="en-US" b="0" dirty="0">
                <a:solidFill>
                  <a:srgbClr val="99CC00"/>
                </a:solidFill>
                <a:latin typeface="Arial" charset="0"/>
                <a:cs typeface="Arial" charset="0"/>
              </a:rPr>
              <a:t>, p&lt;0.05), on IV2 (</a:t>
            </a:r>
            <a:r>
              <a:rPr lang="en-US" b="0" dirty="0" err="1">
                <a:solidFill>
                  <a:srgbClr val="99CC00"/>
                </a:solidFill>
                <a:latin typeface="Arial" charset="0"/>
                <a:cs typeface="Arial" charset="0"/>
              </a:rPr>
              <a:t>Fdf</a:t>
            </a:r>
            <a:r>
              <a:rPr lang="en-US" b="0" dirty="0">
                <a:solidFill>
                  <a:srgbClr val="99CC00"/>
                </a:solidFill>
                <a:latin typeface="Arial" charset="0"/>
                <a:cs typeface="Arial" charset="0"/>
              </a:rPr>
              <a:t> = </a:t>
            </a:r>
            <a:r>
              <a:rPr lang="en-US" b="0" dirty="0" err="1">
                <a:solidFill>
                  <a:srgbClr val="99CC00"/>
                </a:solidFill>
                <a:latin typeface="Arial" charset="0"/>
                <a:cs typeface="Arial" charset="0"/>
              </a:rPr>
              <a:t>F_value</a:t>
            </a:r>
            <a:r>
              <a:rPr lang="en-US" b="0" dirty="0">
                <a:solidFill>
                  <a:srgbClr val="99CC00"/>
                </a:solidFill>
                <a:latin typeface="Arial" charset="0"/>
                <a:cs typeface="Arial" charset="0"/>
              </a:rPr>
              <a:t>, p&lt;0.05) and on the interaction IV1 x IV2 (</a:t>
            </a:r>
            <a:r>
              <a:rPr lang="en-US" b="0" dirty="0" err="1">
                <a:solidFill>
                  <a:srgbClr val="99CC00"/>
                </a:solidFill>
                <a:latin typeface="Arial" charset="0"/>
                <a:cs typeface="Arial" charset="0"/>
              </a:rPr>
              <a:t>Fdf</a:t>
            </a:r>
            <a:r>
              <a:rPr lang="en-US" b="0" dirty="0">
                <a:solidFill>
                  <a:srgbClr val="99CC00"/>
                </a:solidFill>
                <a:latin typeface="Arial" charset="0"/>
                <a:cs typeface="Arial" charset="0"/>
              </a:rPr>
              <a:t> = </a:t>
            </a:r>
            <a:r>
              <a:rPr lang="en-US" b="0" dirty="0" err="1">
                <a:solidFill>
                  <a:srgbClr val="99CC00"/>
                </a:solidFill>
                <a:latin typeface="Arial" charset="0"/>
                <a:cs typeface="Arial" charset="0"/>
              </a:rPr>
              <a:t>F_value</a:t>
            </a:r>
            <a:r>
              <a:rPr lang="en-US" b="0" dirty="0">
                <a:solidFill>
                  <a:srgbClr val="99CC00"/>
                </a:solidFill>
                <a:latin typeface="Arial" charset="0"/>
                <a:cs typeface="Arial" charset="0"/>
              </a:rPr>
              <a:t>, p&lt;0.05)</a:t>
            </a:r>
          </a:p>
          <a:p>
            <a:endParaRPr lang="en-US" b="0" dirty="0">
              <a:solidFill>
                <a:srgbClr val="99CC00"/>
              </a:solidFill>
              <a:latin typeface="Arial" charset="0"/>
              <a:cs typeface="Arial" charset="0"/>
            </a:endParaRPr>
          </a:p>
          <a:p>
            <a:r>
              <a:rPr lang="en-US" b="0" dirty="0">
                <a:latin typeface="Arial" charset="0"/>
                <a:cs typeface="Arial" charset="0"/>
              </a:rPr>
              <a:t>and then you can do your post-hoc comparison tests (although there are more to do!) and conclude</a:t>
            </a:r>
            <a:endParaRPr lang="en-US" b="0" dirty="0">
              <a:solidFill>
                <a:srgbClr val="99CC00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36400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A507C98-334E-C346-801B-62D5DBA2718B}"/>
              </a:ext>
            </a:extLst>
          </p:cNvPr>
          <p:cNvGrpSpPr/>
          <p:nvPr/>
        </p:nvGrpSpPr>
        <p:grpSpPr>
          <a:xfrm>
            <a:off x="1069026" y="298591"/>
            <a:ext cx="6169974" cy="4422001"/>
            <a:chOff x="1069026" y="298591"/>
            <a:chExt cx="6169974" cy="4422001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6E8729B7-D553-5F4B-905E-79870387A0CB}"/>
                </a:ext>
              </a:extLst>
            </p:cNvPr>
            <p:cNvGrpSpPr/>
            <p:nvPr/>
          </p:nvGrpSpPr>
          <p:grpSpPr>
            <a:xfrm>
              <a:off x="4425367" y="929640"/>
              <a:ext cx="2535808" cy="3413760"/>
              <a:chOff x="5061942" y="1390720"/>
              <a:chExt cx="2535808" cy="3413760"/>
            </a:xfrm>
          </p:grpSpPr>
          <p:sp>
            <p:nvSpPr>
              <p:cNvPr id="9" name="Freeform 8">
                <a:extLst>
                  <a:ext uri="{FF2B5EF4-FFF2-40B4-BE49-F238E27FC236}">
                    <a16:creationId xmlns:a16="http://schemas.microsoft.com/office/drawing/2014/main" id="{5276E6F6-1103-CB46-B1C4-4565CC3087C4}"/>
                  </a:ext>
                </a:extLst>
              </p:cNvPr>
              <p:cNvSpPr/>
              <p:nvPr/>
            </p:nvSpPr>
            <p:spPr bwMode="auto">
              <a:xfrm>
                <a:off x="5061942" y="1390720"/>
                <a:ext cx="2084375" cy="3413760"/>
              </a:xfrm>
              <a:custGeom>
                <a:avLst/>
                <a:gdLst>
                  <a:gd name="connsiteX0" fmla="*/ 0 w 1850065"/>
                  <a:gd name="connsiteY0" fmla="*/ 2551821 h 2573086"/>
                  <a:gd name="connsiteX1" fmla="*/ 829339 w 1850065"/>
                  <a:gd name="connsiteY1" fmla="*/ 7 h 2573086"/>
                  <a:gd name="connsiteX2" fmla="*/ 1850065 w 1850065"/>
                  <a:gd name="connsiteY2" fmla="*/ 2573086 h 2573086"/>
                  <a:gd name="connsiteX3" fmla="*/ 1850065 w 1850065"/>
                  <a:gd name="connsiteY3" fmla="*/ 2573086 h 2573086"/>
                  <a:gd name="connsiteX0" fmla="*/ 30129 w 1880194"/>
                  <a:gd name="connsiteY0" fmla="*/ 2552768 h 2574033"/>
                  <a:gd name="connsiteX1" fmla="*/ 72659 w 1880194"/>
                  <a:gd name="connsiteY1" fmla="*/ 2276322 h 2574033"/>
                  <a:gd name="connsiteX2" fmla="*/ 859468 w 1880194"/>
                  <a:gd name="connsiteY2" fmla="*/ 954 h 2574033"/>
                  <a:gd name="connsiteX3" fmla="*/ 1880194 w 1880194"/>
                  <a:gd name="connsiteY3" fmla="*/ 2574033 h 2574033"/>
                  <a:gd name="connsiteX4" fmla="*/ 1880194 w 1880194"/>
                  <a:gd name="connsiteY4" fmla="*/ 2574033 h 2574033"/>
                  <a:gd name="connsiteX0" fmla="*/ 0 w 2169042"/>
                  <a:gd name="connsiteY0" fmla="*/ 2574033 h 2574033"/>
                  <a:gd name="connsiteX1" fmla="*/ 361507 w 2169042"/>
                  <a:gd name="connsiteY1" fmla="*/ 2276322 h 2574033"/>
                  <a:gd name="connsiteX2" fmla="*/ 1148316 w 2169042"/>
                  <a:gd name="connsiteY2" fmla="*/ 954 h 2574033"/>
                  <a:gd name="connsiteX3" fmla="*/ 2169042 w 2169042"/>
                  <a:gd name="connsiteY3" fmla="*/ 2574033 h 2574033"/>
                  <a:gd name="connsiteX4" fmla="*/ 2169042 w 2169042"/>
                  <a:gd name="connsiteY4" fmla="*/ 2574033 h 2574033"/>
                  <a:gd name="connsiteX0" fmla="*/ 0 w 2185107"/>
                  <a:gd name="connsiteY0" fmla="*/ 2573079 h 2573079"/>
                  <a:gd name="connsiteX1" fmla="*/ 361507 w 2185107"/>
                  <a:gd name="connsiteY1" fmla="*/ 2275368 h 2573079"/>
                  <a:gd name="connsiteX2" fmla="*/ 1148316 w 2185107"/>
                  <a:gd name="connsiteY2" fmla="*/ 0 h 2573079"/>
                  <a:gd name="connsiteX3" fmla="*/ 2083981 w 2185107"/>
                  <a:gd name="connsiteY3" fmla="*/ 2275369 h 2573079"/>
                  <a:gd name="connsiteX4" fmla="*/ 2169042 w 2185107"/>
                  <a:gd name="connsiteY4" fmla="*/ 2573079 h 2573079"/>
                  <a:gd name="connsiteX5" fmla="*/ 2169042 w 2185107"/>
                  <a:gd name="connsiteY5" fmla="*/ 2573079 h 2573079"/>
                  <a:gd name="connsiteX0" fmla="*/ 0 w 2169042"/>
                  <a:gd name="connsiteY0" fmla="*/ 2573079 h 2574066"/>
                  <a:gd name="connsiteX1" fmla="*/ 361507 w 2169042"/>
                  <a:gd name="connsiteY1" fmla="*/ 2275368 h 2574066"/>
                  <a:gd name="connsiteX2" fmla="*/ 1148316 w 2169042"/>
                  <a:gd name="connsiteY2" fmla="*/ 0 h 2574066"/>
                  <a:gd name="connsiteX3" fmla="*/ 1982381 w 2169042"/>
                  <a:gd name="connsiteY3" fmla="*/ 2283836 h 2574066"/>
                  <a:gd name="connsiteX4" fmla="*/ 2169042 w 2169042"/>
                  <a:gd name="connsiteY4" fmla="*/ 2573079 h 2574066"/>
                  <a:gd name="connsiteX5" fmla="*/ 2169042 w 2169042"/>
                  <a:gd name="connsiteY5" fmla="*/ 2573079 h 2574066"/>
                  <a:gd name="connsiteX0" fmla="*/ 0 w 2169042"/>
                  <a:gd name="connsiteY0" fmla="*/ 2573079 h 2574066"/>
                  <a:gd name="connsiteX1" fmla="*/ 361507 w 2169042"/>
                  <a:gd name="connsiteY1" fmla="*/ 2275368 h 2574066"/>
                  <a:gd name="connsiteX2" fmla="*/ 1148316 w 2169042"/>
                  <a:gd name="connsiteY2" fmla="*/ 0 h 2574066"/>
                  <a:gd name="connsiteX3" fmla="*/ 1821514 w 2169042"/>
                  <a:gd name="connsiteY3" fmla="*/ 2283836 h 2574066"/>
                  <a:gd name="connsiteX4" fmla="*/ 2169042 w 2169042"/>
                  <a:gd name="connsiteY4" fmla="*/ 2573079 h 2574066"/>
                  <a:gd name="connsiteX5" fmla="*/ 2169042 w 2169042"/>
                  <a:gd name="connsiteY5" fmla="*/ 2573079 h 2574066"/>
                  <a:gd name="connsiteX0" fmla="*/ 0 w 2169042"/>
                  <a:gd name="connsiteY0" fmla="*/ 2437613 h 2438600"/>
                  <a:gd name="connsiteX1" fmla="*/ 361507 w 2169042"/>
                  <a:gd name="connsiteY1" fmla="*/ 2139902 h 2438600"/>
                  <a:gd name="connsiteX2" fmla="*/ 1021316 w 2169042"/>
                  <a:gd name="connsiteY2" fmla="*/ 1 h 2438600"/>
                  <a:gd name="connsiteX3" fmla="*/ 1821514 w 2169042"/>
                  <a:gd name="connsiteY3" fmla="*/ 2148370 h 2438600"/>
                  <a:gd name="connsiteX4" fmla="*/ 2169042 w 2169042"/>
                  <a:gd name="connsiteY4" fmla="*/ 2437613 h 2438600"/>
                  <a:gd name="connsiteX5" fmla="*/ 2169042 w 2169042"/>
                  <a:gd name="connsiteY5" fmla="*/ 2437613 h 2438600"/>
                  <a:gd name="connsiteX0" fmla="*/ 0 w 2084375"/>
                  <a:gd name="connsiteY0" fmla="*/ 2446080 h 2446080"/>
                  <a:gd name="connsiteX1" fmla="*/ 276840 w 2084375"/>
                  <a:gd name="connsiteY1" fmla="*/ 2139902 h 2446080"/>
                  <a:gd name="connsiteX2" fmla="*/ 936649 w 2084375"/>
                  <a:gd name="connsiteY2" fmla="*/ 1 h 2446080"/>
                  <a:gd name="connsiteX3" fmla="*/ 1736847 w 2084375"/>
                  <a:gd name="connsiteY3" fmla="*/ 2148370 h 2446080"/>
                  <a:gd name="connsiteX4" fmla="*/ 2084375 w 2084375"/>
                  <a:gd name="connsiteY4" fmla="*/ 2437613 h 2446080"/>
                  <a:gd name="connsiteX5" fmla="*/ 2084375 w 2084375"/>
                  <a:gd name="connsiteY5" fmla="*/ 2437613 h 2446080"/>
                  <a:gd name="connsiteX0" fmla="*/ 0 w 2084375"/>
                  <a:gd name="connsiteY0" fmla="*/ 2446082 h 2446082"/>
                  <a:gd name="connsiteX1" fmla="*/ 327640 w 2084375"/>
                  <a:gd name="connsiteY1" fmla="*/ 2131438 h 2446082"/>
                  <a:gd name="connsiteX2" fmla="*/ 936649 w 2084375"/>
                  <a:gd name="connsiteY2" fmla="*/ 3 h 2446082"/>
                  <a:gd name="connsiteX3" fmla="*/ 1736847 w 2084375"/>
                  <a:gd name="connsiteY3" fmla="*/ 2148372 h 2446082"/>
                  <a:gd name="connsiteX4" fmla="*/ 2084375 w 2084375"/>
                  <a:gd name="connsiteY4" fmla="*/ 2437615 h 2446082"/>
                  <a:gd name="connsiteX5" fmla="*/ 2084375 w 2084375"/>
                  <a:gd name="connsiteY5" fmla="*/ 2437615 h 2446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084375" h="2446082">
                    <a:moveTo>
                      <a:pt x="0" y="2446082"/>
                    </a:moveTo>
                    <a:cubicBezTo>
                      <a:pt x="7088" y="2400008"/>
                      <a:pt x="189417" y="2556740"/>
                      <a:pt x="327640" y="2131438"/>
                    </a:cubicBezTo>
                    <a:cubicBezTo>
                      <a:pt x="465863" y="1706136"/>
                      <a:pt x="701781" y="-2819"/>
                      <a:pt x="936649" y="3"/>
                    </a:cubicBezTo>
                    <a:cubicBezTo>
                      <a:pt x="1171517" y="2825"/>
                      <a:pt x="1566726" y="1719526"/>
                      <a:pt x="1736847" y="2148372"/>
                    </a:cubicBezTo>
                    <a:cubicBezTo>
                      <a:pt x="1906968" y="2577219"/>
                      <a:pt x="2026454" y="2389408"/>
                      <a:pt x="2084375" y="2437615"/>
                    </a:cubicBezTo>
                    <a:lnTo>
                      <a:pt x="2084375" y="2437615"/>
                    </a:lnTo>
                  </a:path>
                </a:pathLst>
              </a:custGeom>
              <a:noFill/>
              <a:ln w="38100" cap="flat" cmpd="sng" algn="ctr">
                <a:solidFill>
                  <a:srgbClr val="C0629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-112" charset="0"/>
                  <a:ea typeface="Arial" pitchFamily="-112" charset="0"/>
                  <a:cs typeface="Arial" pitchFamily="-112" charset="0"/>
                </a:endParaRPr>
              </a:p>
            </p:txBody>
          </p:sp>
          <p:sp>
            <p:nvSpPr>
              <p:cNvPr id="10" name="Freeform 9">
                <a:extLst>
                  <a:ext uri="{FF2B5EF4-FFF2-40B4-BE49-F238E27FC236}">
                    <a16:creationId xmlns:a16="http://schemas.microsoft.com/office/drawing/2014/main" id="{A485EBFE-8E4E-2B4C-AA8E-8E209B6A7410}"/>
                  </a:ext>
                </a:extLst>
              </p:cNvPr>
              <p:cNvSpPr/>
              <p:nvPr/>
            </p:nvSpPr>
            <p:spPr bwMode="auto">
              <a:xfrm>
                <a:off x="5513375" y="1390720"/>
                <a:ext cx="2084375" cy="3413760"/>
              </a:xfrm>
              <a:custGeom>
                <a:avLst/>
                <a:gdLst>
                  <a:gd name="connsiteX0" fmla="*/ 0 w 1850065"/>
                  <a:gd name="connsiteY0" fmla="*/ 2551821 h 2573086"/>
                  <a:gd name="connsiteX1" fmla="*/ 829339 w 1850065"/>
                  <a:gd name="connsiteY1" fmla="*/ 7 h 2573086"/>
                  <a:gd name="connsiteX2" fmla="*/ 1850065 w 1850065"/>
                  <a:gd name="connsiteY2" fmla="*/ 2573086 h 2573086"/>
                  <a:gd name="connsiteX3" fmla="*/ 1850065 w 1850065"/>
                  <a:gd name="connsiteY3" fmla="*/ 2573086 h 2573086"/>
                  <a:gd name="connsiteX0" fmla="*/ 30129 w 1880194"/>
                  <a:gd name="connsiteY0" fmla="*/ 2552768 h 2574033"/>
                  <a:gd name="connsiteX1" fmla="*/ 72659 w 1880194"/>
                  <a:gd name="connsiteY1" fmla="*/ 2276322 h 2574033"/>
                  <a:gd name="connsiteX2" fmla="*/ 859468 w 1880194"/>
                  <a:gd name="connsiteY2" fmla="*/ 954 h 2574033"/>
                  <a:gd name="connsiteX3" fmla="*/ 1880194 w 1880194"/>
                  <a:gd name="connsiteY3" fmla="*/ 2574033 h 2574033"/>
                  <a:gd name="connsiteX4" fmla="*/ 1880194 w 1880194"/>
                  <a:gd name="connsiteY4" fmla="*/ 2574033 h 2574033"/>
                  <a:gd name="connsiteX0" fmla="*/ 0 w 2169042"/>
                  <a:gd name="connsiteY0" fmla="*/ 2574033 h 2574033"/>
                  <a:gd name="connsiteX1" fmla="*/ 361507 w 2169042"/>
                  <a:gd name="connsiteY1" fmla="*/ 2276322 h 2574033"/>
                  <a:gd name="connsiteX2" fmla="*/ 1148316 w 2169042"/>
                  <a:gd name="connsiteY2" fmla="*/ 954 h 2574033"/>
                  <a:gd name="connsiteX3" fmla="*/ 2169042 w 2169042"/>
                  <a:gd name="connsiteY3" fmla="*/ 2574033 h 2574033"/>
                  <a:gd name="connsiteX4" fmla="*/ 2169042 w 2169042"/>
                  <a:gd name="connsiteY4" fmla="*/ 2574033 h 2574033"/>
                  <a:gd name="connsiteX0" fmla="*/ 0 w 2185107"/>
                  <a:gd name="connsiteY0" fmla="*/ 2573079 h 2573079"/>
                  <a:gd name="connsiteX1" fmla="*/ 361507 w 2185107"/>
                  <a:gd name="connsiteY1" fmla="*/ 2275368 h 2573079"/>
                  <a:gd name="connsiteX2" fmla="*/ 1148316 w 2185107"/>
                  <a:gd name="connsiteY2" fmla="*/ 0 h 2573079"/>
                  <a:gd name="connsiteX3" fmla="*/ 2083981 w 2185107"/>
                  <a:gd name="connsiteY3" fmla="*/ 2275369 h 2573079"/>
                  <a:gd name="connsiteX4" fmla="*/ 2169042 w 2185107"/>
                  <a:gd name="connsiteY4" fmla="*/ 2573079 h 2573079"/>
                  <a:gd name="connsiteX5" fmla="*/ 2169042 w 2185107"/>
                  <a:gd name="connsiteY5" fmla="*/ 2573079 h 2573079"/>
                  <a:gd name="connsiteX0" fmla="*/ 0 w 2169042"/>
                  <a:gd name="connsiteY0" fmla="*/ 2573079 h 2574066"/>
                  <a:gd name="connsiteX1" fmla="*/ 361507 w 2169042"/>
                  <a:gd name="connsiteY1" fmla="*/ 2275368 h 2574066"/>
                  <a:gd name="connsiteX2" fmla="*/ 1148316 w 2169042"/>
                  <a:gd name="connsiteY2" fmla="*/ 0 h 2574066"/>
                  <a:gd name="connsiteX3" fmla="*/ 1982381 w 2169042"/>
                  <a:gd name="connsiteY3" fmla="*/ 2283836 h 2574066"/>
                  <a:gd name="connsiteX4" fmla="*/ 2169042 w 2169042"/>
                  <a:gd name="connsiteY4" fmla="*/ 2573079 h 2574066"/>
                  <a:gd name="connsiteX5" fmla="*/ 2169042 w 2169042"/>
                  <a:gd name="connsiteY5" fmla="*/ 2573079 h 2574066"/>
                  <a:gd name="connsiteX0" fmla="*/ 0 w 2169042"/>
                  <a:gd name="connsiteY0" fmla="*/ 2573079 h 2574066"/>
                  <a:gd name="connsiteX1" fmla="*/ 361507 w 2169042"/>
                  <a:gd name="connsiteY1" fmla="*/ 2275368 h 2574066"/>
                  <a:gd name="connsiteX2" fmla="*/ 1148316 w 2169042"/>
                  <a:gd name="connsiteY2" fmla="*/ 0 h 2574066"/>
                  <a:gd name="connsiteX3" fmla="*/ 1821514 w 2169042"/>
                  <a:gd name="connsiteY3" fmla="*/ 2283836 h 2574066"/>
                  <a:gd name="connsiteX4" fmla="*/ 2169042 w 2169042"/>
                  <a:gd name="connsiteY4" fmla="*/ 2573079 h 2574066"/>
                  <a:gd name="connsiteX5" fmla="*/ 2169042 w 2169042"/>
                  <a:gd name="connsiteY5" fmla="*/ 2573079 h 2574066"/>
                  <a:gd name="connsiteX0" fmla="*/ 0 w 2169042"/>
                  <a:gd name="connsiteY0" fmla="*/ 2437613 h 2438600"/>
                  <a:gd name="connsiteX1" fmla="*/ 361507 w 2169042"/>
                  <a:gd name="connsiteY1" fmla="*/ 2139902 h 2438600"/>
                  <a:gd name="connsiteX2" fmla="*/ 1021316 w 2169042"/>
                  <a:gd name="connsiteY2" fmla="*/ 1 h 2438600"/>
                  <a:gd name="connsiteX3" fmla="*/ 1821514 w 2169042"/>
                  <a:gd name="connsiteY3" fmla="*/ 2148370 h 2438600"/>
                  <a:gd name="connsiteX4" fmla="*/ 2169042 w 2169042"/>
                  <a:gd name="connsiteY4" fmla="*/ 2437613 h 2438600"/>
                  <a:gd name="connsiteX5" fmla="*/ 2169042 w 2169042"/>
                  <a:gd name="connsiteY5" fmla="*/ 2437613 h 2438600"/>
                  <a:gd name="connsiteX0" fmla="*/ 0 w 2084375"/>
                  <a:gd name="connsiteY0" fmla="*/ 2446080 h 2446080"/>
                  <a:gd name="connsiteX1" fmla="*/ 276840 w 2084375"/>
                  <a:gd name="connsiteY1" fmla="*/ 2139902 h 2446080"/>
                  <a:gd name="connsiteX2" fmla="*/ 936649 w 2084375"/>
                  <a:gd name="connsiteY2" fmla="*/ 1 h 2446080"/>
                  <a:gd name="connsiteX3" fmla="*/ 1736847 w 2084375"/>
                  <a:gd name="connsiteY3" fmla="*/ 2148370 h 2446080"/>
                  <a:gd name="connsiteX4" fmla="*/ 2084375 w 2084375"/>
                  <a:gd name="connsiteY4" fmla="*/ 2437613 h 2446080"/>
                  <a:gd name="connsiteX5" fmla="*/ 2084375 w 2084375"/>
                  <a:gd name="connsiteY5" fmla="*/ 2437613 h 2446080"/>
                  <a:gd name="connsiteX0" fmla="*/ 0 w 2084375"/>
                  <a:gd name="connsiteY0" fmla="*/ 2446082 h 2446082"/>
                  <a:gd name="connsiteX1" fmla="*/ 327640 w 2084375"/>
                  <a:gd name="connsiteY1" fmla="*/ 2131438 h 2446082"/>
                  <a:gd name="connsiteX2" fmla="*/ 936649 w 2084375"/>
                  <a:gd name="connsiteY2" fmla="*/ 3 h 2446082"/>
                  <a:gd name="connsiteX3" fmla="*/ 1736847 w 2084375"/>
                  <a:gd name="connsiteY3" fmla="*/ 2148372 h 2446082"/>
                  <a:gd name="connsiteX4" fmla="*/ 2084375 w 2084375"/>
                  <a:gd name="connsiteY4" fmla="*/ 2437615 h 2446082"/>
                  <a:gd name="connsiteX5" fmla="*/ 2084375 w 2084375"/>
                  <a:gd name="connsiteY5" fmla="*/ 2437615 h 2446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084375" h="2446082">
                    <a:moveTo>
                      <a:pt x="0" y="2446082"/>
                    </a:moveTo>
                    <a:cubicBezTo>
                      <a:pt x="7088" y="2400008"/>
                      <a:pt x="189417" y="2556740"/>
                      <a:pt x="327640" y="2131438"/>
                    </a:cubicBezTo>
                    <a:cubicBezTo>
                      <a:pt x="465863" y="1706136"/>
                      <a:pt x="701781" y="-2819"/>
                      <a:pt x="936649" y="3"/>
                    </a:cubicBezTo>
                    <a:cubicBezTo>
                      <a:pt x="1171517" y="2825"/>
                      <a:pt x="1566726" y="1719526"/>
                      <a:pt x="1736847" y="2148372"/>
                    </a:cubicBezTo>
                    <a:cubicBezTo>
                      <a:pt x="1906968" y="2577219"/>
                      <a:pt x="2026454" y="2389408"/>
                      <a:pt x="2084375" y="2437615"/>
                    </a:cubicBezTo>
                    <a:lnTo>
                      <a:pt x="2084375" y="2437615"/>
                    </a:lnTo>
                  </a:path>
                </a:pathLst>
              </a:custGeom>
              <a:noFill/>
              <a:ln w="38100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-112" charset="0"/>
                  <a:ea typeface="Arial" pitchFamily="-112" charset="0"/>
                  <a:cs typeface="Arial" pitchFamily="-112" charset="0"/>
                </a:endParaRPr>
              </a:p>
            </p:txBody>
          </p:sp>
        </p:grp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B56D903C-0F3C-0845-B3FC-37D44889143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905000" y="4373881"/>
              <a:ext cx="533400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878A93F6-4E2A-5F4E-8910-0B56CC969133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2057400" y="533400"/>
              <a:ext cx="0" cy="399288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176F19E-E599-E24E-9682-40D6CE985369}"/>
                </a:ext>
              </a:extLst>
            </p:cNvPr>
            <p:cNvCxnSpPr/>
            <p:nvPr/>
          </p:nvCxnSpPr>
          <p:spPr bwMode="auto">
            <a:xfrm>
              <a:off x="5791200" y="762000"/>
              <a:ext cx="0" cy="3958592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rgbClr val="00B0F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CCD8DA9-F10B-F740-B55F-AE5F15748D53}"/>
                </a:ext>
              </a:extLst>
            </p:cNvPr>
            <p:cNvCxnSpPr/>
            <p:nvPr/>
          </p:nvCxnSpPr>
          <p:spPr bwMode="auto">
            <a:xfrm>
              <a:off x="5367313" y="762000"/>
              <a:ext cx="0" cy="3958592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rgbClr val="F03191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D1285F19-11B8-0441-BCEE-FACA1990F816}"/>
                </a:ext>
              </a:extLst>
            </p:cNvPr>
            <p:cNvSpPr/>
            <p:nvPr/>
          </p:nvSpPr>
          <p:spPr bwMode="auto">
            <a:xfrm>
              <a:off x="1069026" y="298591"/>
              <a:ext cx="740724" cy="343040"/>
            </a:xfrm>
            <a:prstGeom prst="roundRect">
              <a:avLst/>
            </a:prstGeom>
            <a:noFill/>
            <a:ln w="63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600" b="0" dirty="0">
                  <a:latin typeface="Arial" pitchFamily="-112" charset="0"/>
                  <a:ea typeface="Arial" pitchFamily="-112" charset="0"/>
                  <a:cs typeface="Arial" pitchFamily="-112" charset="0"/>
                </a:rPr>
                <a:t>count</a:t>
              </a: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</p:grp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39730A5E-6FD9-884D-98B3-A6C2DC65A5D3}"/>
              </a:ext>
            </a:extLst>
          </p:cNvPr>
          <p:cNvSpPr txBox="1">
            <a:spLocks/>
          </p:cNvSpPr>
          <p:nvPr/>
        </p:nvSpPr>
        <p:spPr bwMode="auto">
          <a:xfrm>
            <a:off x="609600" y="5257800"/>
            <a:ext cx="8153400" cy="6065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rgbClr val="99CC00"/>
                </a:solidFill>
                <a:latin typeface="Arial" charset="0"/>
                <a:cs typeface="Arial" charset="0"/>
              </a:rPr>
              <a:t>&lt;without changing the means, what else can we do to these data to make some more different?&gt;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77F625F9-7268-D847-8E99-74DB86B8EE1C}"/>
              </a:ext>
            </a:extLst>
          </p:cNvPr>
          <p:cNvSpPr/>
          <p:nvPr/>
        </p:nvSpPr>
        <p:spPr bwMode="auto">
          <a:xfrm>
            <a:off x="7411805" y="4076701"/>
            <a:ext cx="1802267" cy="746759"/>
          </a:xfrm>
          <a:prstGeom prst="roundRect">
            <a:avLst/>
          </a:prstGeom>
          <a:noFill/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m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rPr>
              <a:t>emorization score</a:t>
            </a:r>
          </a:p>
        </p:txBody>
      </p:sp>
    </p:spTree>
    <p:extLst>
      <p:ext uri="{BB962C8B-B14F-4D97-AF65-F5344CB8AC3E}">
        <p14:creationId xmlns:p14="http://schemas.microsoft.com/office/powerpoint/2010/main" val="12491834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A507C98-334E-C346-801B-62D5DBA2718B}"/>
              </a:ext>
            </a:extLst>
          </p:cNvPr>
          <p:cNvGrpSpPr/>
          <p:nvPr/>
        </p:nvGrpSpPr>
        <p:grpSpPr>
          <a:xfrm>
            <a:off x="1069026" y="298591"/>
            <a:ext cx="6169974" cy="4422001"/>
            <a:chOff x="1069026" y="298591"/>
            <a:chExt cx="6169974" cy="4422001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6E8729B7-D553-5F4B-905E-79870387A0CB}"/>
                </a:ext>
              </a:extLst>
            </p:cNvPr>
            <p:cNvGrpSpPr/>
            <p:nvPr/>
          </p:nvGrpSpPr>
          <p:grpSpPr>
            <a:xfrm>
              <a:off x="5148286" y="929640"/>
              <a:ext cx="871514" cy="3413760"/>
              <a:chOff x="5784861" y="1390720"/>
              <a:chExt cx="871514" cy="3413760"/>
            </a:xfrm>
          </p:grpSpPr>
          <p:sp>
            <p:nvSpPr>
              <p:cNvPr id="9" name="Freeform 8">
                <a:extLst>
                  <a:ext uri="{FF2B5EF4-FFF2-40B4-BE49-F238E27FC236}">
                    <a16:creationId xmlns:a16="http://schemas.microsoft.com/office/drawing/2014/main" id="{5276E6F6-1103-CB46-B1C4-4565CC3087C4}"/>
                  </a:ext>
                </a:extLst>
              </p:cNvPr>
              <p:cNvSpPr/>
              <p:nvPr/>
            </p:nvSpPr>
            <p:spPr bwMode="auto">
              <a:xfrm>
                <a:off x="5784861" y="1390720"/>
                <a:ext cx="490514" cy="3413760"/>
              </a:xfrm>
              <a:custGeom>
                <a:avLst/>
                <a:gdLst>
                  <a:gd name="connsiteX0" fmla="*/ 0 w 1850065"/>
                  <a:gd name="connsiteY0" fmla="*/ 2551821 h 2573086"/>
                  <a:gd name="connsiteX1" fmla="*/ 829339 w 1850065"/>
                  <a:gd name="connsiteY1" fmla="*/ 7 h 2573086"/>
                  <a:gd name="connsiteX2" fmla="*/ 1850065 w 1850065"/>
                  <a:gd name="connsiteY2" fmla="*/ 2573086 h 2573086"/>
                  <a:gd name="connsiteX3" fmla="*/ 1850065 w 1850065"/>
                  <a:gd name="connsiteY3" fmla="*/ 2573086 h 2573086"/>
                  <a:gd name="connsiteX0" fmla="*/ 30129 w 1880194"/>
                  <a:gd name="connsiteY0" fmla="*/ 2552768 h 2574033"/>
                  <a:gd name="connsiteX1" fmla="*/ 72659 w 1880194"/>
                  <a:gd name="connsiteY1" fmla="*/ 2276322 h 2574033"/>
                  <a:gd name="connsiteX2" fmla="*/ 859468 w 1880194"/>
                  <a:gd name="connsiteY2" fmla="*/ 954 h 2574033"/>
                  <a:gd name="connsiteX3" fmla="*/ 1880194 w 1880194"/>
                  <a:gd name="connsiteY3" fmla="*/ 2574033 h 2574033"/>
                  <a:gd name="connsiteX4" fmla="*/ 1880194 w 1880194"/>
                  <a:gd name="connsiteY4" fmla="*/ 2574033 h 2574033"/>
                  <a:gd name="connsiteX0" fmla="*/ 0 w 2169042"/>
                  <a:gd name="connsiteY0" fmla="*/ 2574033 h 2574033"/>
                  <a:gd name="connsiteX1" fmla="*/ 361507 w 2169042"/>
                  <a:gd name="connsiteY1" fmla="*/ 2276322 h 2574033"/>
                  <a:gd name="connsiteX2" fmla="*/ 1148316 w 2169042"/>
                  <a:gd name="connsiteY2" fmla="*/ 954 h 2574033"/>
                  <a:gd name="connsiteX3" fmla="*/ 2169042 w 2169042"/>
                  <a:gd name="connsiteY3" fmla="*/ 2574033 h 2574033"/>
                  <a:gd name="connsiteX4" fmla="*/ 2169042 w 2169042"/>
                  <a:gd name="connsiteY4" fmla="*/ 2574033 h 2574033"/>
                  <a:gd name="connsiteX0" fmla="*/ 0 w 2185107"/>
                  <a:gd name="connsiteY0" fmla="*/ 2573079 h 2573079"/>
                  <a:gd name="connsiteX1" fmla="*/ 361507 w 2185107"/>
                  <a:gd name="connsiteY1" fmla="*/ 2275368 h 2573079"/>
                  <a:gd name="connsiteX2" fmla="*/ 1148316 w 2185107"/>
                  <a:gd name="connsiteY2" fmla="*/ 0 h 2573079"/>
                  <a:gd name="connsiteX3" fmla="*/ 2083981 w 2185107"/>
                  <a:gd name="connsiteY3" fmla="*/ 2275369 h 2573079"/>
                  <a:gd name="connsiteX4" fmla="*/ 2169042 w 2185107"/>
                  <a:gd name="connsiteY4" fmla="*/ 2573079 h 2573079"/>
                  <a:gd name="connsiteX5" fmla="*/ 2169042 w 2185107"/>
                  <a:gd name="connsiteY5" fmla="*/ 2573079 h 2573079"/>
                  <a:gd name="connsiteX0" fmla="*/ 0 w 2169042"/>
                  <a:gd name="connsiteY0" fmla="*/ 2573079 h 2574066"/>
                  <a:gd name="connsiteX1" fmla="*/ 361507 w 2169042"/>
                  <a:gd name="connsiteY1" fmla="*/ 2275368 h 2574066"/>
                  <a:gd name="connsiteX2" fmla="*/ 1148316 w 2169042"/>
                  <a:gd name="connsiteY2" fmla="*/ 0 h 2574066"/>
                  <a:gd name="connsiteX3" fmla="*/ 1982381 w 2169042"/>
                  <a:gd name="connsiteY3" fmla="*/ 2283836 h 2574066"/>
                  <a:gd name="connsiteX4" fmla="*/ 2169042 w 2169042"/>
                  <a:gd name="connsiteY4" fmla="*/ 2573079 h 2574066"/>
                  <a:gd name="connsiteX5" fmla="*/ 2169042 w 2169042"/>
                  <a:gd name="connsiteY5" fmla="*/ 2573079 h 2574066"/>
                  <a:gd name="connsiteX0" fmla="*/ 0 w 2169042"/>
                  <a:gd name="connsiteY0" fmla="*/ 2573079 h 2574066"/>
                  <a:gd name="connsiteX1" fmla="*/ 361507 w 2169042"/>
                  <a:gd name="connsiteY1" fmla="*/ 2275368 h 2574066"/>
                  <a:gd name="connsiteX2" fmla="*/ 1148316 w 2169042"/>
                  <a:gd name="connsiteY2" fmla="*/ 0 h 2574066"/>
                  <a:gd name="connsiteX3" fmla="*/ 1821514 w 2169042"/>
                  <a:gd name="connsiteY3" fmla="*/ 2283836 h 2574066"/>
                  <a:gd name="connsiteX4" fmla="*/ 2169042 w 2169042"/>
                  <a:gd name="connsiteY4" fmla="*/ 2573079 h 2574066"/>
                  <a:gd name="connsiteX5" fmla="*/ 2169042 w 2169042"/>
                  <a:gd name="connsiteY5" fmla="*/ 2573079 h 2574066"/>
                  <a:gd name="connsiteX0" fmla="*/ 0 w 2169042"/>
                  <a:gd name="connsiteY0" fmla="*/ 2437613 h 2438600"/>
                  <a:gd name="connsiteX1" fmla="*/ 361507 w 2169042"/>
                  <a:gd name="connsiteY1" fmla="*/ 2139902 h 2438600"/>
                  <a:gd name="connsiteX2" fmla="*/ 1021316 w 2169042"/>
                  <a:gd name="connsiteY2" fmla="*/ 1 h 2438600"/>
                  <a:gd name="connsiteX3" fmla="*/ 1821514 w 2169042"/>
                  <a:gd name="connsiteY3" fmla="*/ 2148370 h 2438600"/>
                  <a:gd name="connsiteX4" fmla="*/ 2169042 w 2169042"/>
                  <a:gd name="connsiteY4" fmla="*/ 2437613 h 2438600"/>
                  <a:gd name="connsiteX5" fmla="*/ 2169042 w 2169042"/>
                  <a:gd name="connsiteY5" fmla="*/ 2437613 h 2438600"/>
                  <a:gd name="connsiteX0" fmla="*/ 0 w 2084375"/>
                  <a:gd name="connsiteY0" fmla="*/ 2446080 h 2446080"/>
                  <a:gd name="connsiteX1" fmla="*/ 276840 w 2084375"/>
                  <a:gd name="connsiteY1" fmla="*/ 2139902 h 2446080"/>
                  <a:gd name="connsiteX2" fmla="*/ 936649 w 2084375"/>
                  <a:gd name="connsiteY2" fmla="*/ 1 h 2446080"/>
                  <a:gd name="connsiteX3" fmla="*/ 1736847 w 2084375"/>
                  <a:gd name="connsiteY3" fmla="*/ 2148370 h 2446080"/>
                  <a:gd name="connsiteX4" fmla="*/ 2084375 w 2084375"/>
                  <a:gd name="connsiteY4" fmla="*/ 2437613 h 2446080"/>
                  <a:gd name="connsiteX5" fmla="*/ 2084375 w 2084375"/>
                  <a:gd name="connsiteY5" fmla="*/ 2437613 h 2446080"/>
                  <a:gd name="connsiteX0" fmla="*/ 0 w 2084375"/>
                  <a:gd name="connsiteY0" fmla="*/ 2446082 h 2446082"/>
                  <a:gd name="connsiteX1" fmla="*/ 327640 w 2084375"/>
                  <a:gd name="connsiteY1" fmla="*/ 2131438 h 2446082"/>
                  <a:gd name="connsiteX2" fmla="*/ 936649 w 2084375"/>
                  <a:gd name="connsiteY2" fmla="*/ 3 h 2446082"/>
                  <a:gd name="connsiteX3" fmla="*/ 1736847 w 2084375"/>
                  <a:gd name="connsiteY3" fmla="*/ 2148372 h 2446082"/>
                  <a:gd name="connsiteX4" fmla="*/ 2084375 w 2084375"/>
                  <a:gd name="connsiteY4" fmla="*/ 2437615 h 2446082"/>
                  <a:gd name="connsiteX5" fmla="*/ 2084375 w 2084375"/>
                  <a:gd name="connsiteY5" fmla="*/ 2437615 h 2446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084375" h="2446082">
                    <a:moveTo>
                      <a:pt x="0" y="2446082"/>
                    </a:moveTo>
                    <a:cubicBezTo>
                      <a:pt x="7088" y="2400008"/>
                      <a:pt x="189417" y="2556740"/>
                      <a:pt x="327640" y="2131438"/>
                    </a:cubicBezTo>
                    <a:cubicBezTo>
                      <a:pt x="465863" y="1706136"/>
                      <a:pt x="701781" y="-2819"/>
                      <a:pt x="936649" y="3"/>
                    </a:cubicBezTo>
                    <a:cubicBezTo>
                      <a:pt x="1171517" y="2825"/>
                      <a:pt x="1566726" y="1719526"/>
                      <a:pt x="1736847" y="2148372"/>
                    </a:cubicBezTo>
                    <a:cubicBezTo>
                      <a:pt x="1906968" y="2577219"/>
                      <a:pt x="2026454" y="2389408"/>
                      <a:pt x="2084375" y="2437615"/>
                    </a:cubicBezTo>
                    <a:lnTo>
                      <a:pt x="2084375" y="2437615"/>
                    </a:lnTo>
                  </a:path>
                </a:pathLst>
              </a:custGeom>
              <a:noFill/>
              <a:ln w="38100" cap="flat" cmpd="sng" algn="ctr">
                <a:solidFill>
                  <a:srgbClr val="C0629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-112" charset="0"/>
                  <a:ea typeface="Arial" pitchFamily="-112" charset="0"/>
                  <a:cs typeface="Arial" pitchFamily="-112" charset="0"/>
                </a:endParaRPr>
              </a:p>
            </p:txBody>
          </p:sp>
          <p:sp>
            <p:nvSpPr>
              <p:cNvPr id="10" name="Freeform 9">
                <a:extLst>
                  <a:ext uri="{FF2B5EF4-FFF2-40B4-BE49-F238E27FC236}">
                    <a16:creationId xmlns:a16="http://schemas.microsoft.com/office/drawing/2014/main" id="{A485EBFE-8E4E-2B4C-AA8E-8E209B6A7410}"/>
                  </a:ext>
                </a:extLst>
              </p:cNvPr>
              <p:cNvSpPr/>
              <p:nvPr/>
            </p:nvSpPr>
            <p:spPr bwMode="auto">
              <a:xfrm>
                <a:off x="6232489" y="1390720"/>
                <a:ext cx="423886" cy="3413760"/>
              </a:xfrm>
              <a:custGeom>
                <a:avLst/>
                <a:gdLst>
                  <a:gd name="connsiteX0" fmla="*/ 0 w 1850065"/>
                  <a:gd name="connsiteY0" fmla="*/ 2551821 h 2573086"/>
                  <a:gd name="connsiteX1" fmla="*/ 829339 w 1850065"/>
                  <a:gd name="connsiteY1" fmla="*/ 7 h 2573086"/>
                  <a:gd name="connsiteX2" fmla="*/ 1850065 w 1850065"/>
                  <a:gd name="connsiteY2" fmla="*/ 2573086 h 2573086"/>
                  <a:gd name="connsiteX3" fmla="*/ 1850065 w 1850065"/>
                  <a:gd name="connsiteY3" fmla="*/ 2573086 h 2573086"/>
                  <a:gd name="connsiteX0" fmla="*/ 30129 w 1880194"/>
                  <a:gd name="connsiteY0" fmla="*/ 2552768 h 2574033"/>
                  <a:gd name="connsiteX1" fmla="*/ 72659 w 1880194"/>
                  <a:gd name="connsiteY1" fmla="*/ 2276322 h 2574033"/>
                  <a:gd name="connsiteX2" fmla="*/ 859468 w 1880194"/>
                  <a:gd name="connsiteY2" fmla="*/ 954 h 2574033"/>
                  <a:gd name="connsiteX3" fmla="*/ 1880194 w 1880194"/>
                  <a:gd name="connsiteY3" fmla="*/ 2574033 h 2574033"/>
                  <a:gd name="connsiteX4" fmla="*/ 1880194 w 1880194"/>
                  <a:gd name="connsiteY4" fmla="*/ 2574033 h 2574033"/>
                  <a:gd name="connsiteX0" fmla="*/ 0 w 2169042"/>
                  <a:gd name="connsiteY0" fmla="*/ 2574033 h 2574033"/>
                  <a:gd name="connsiteX1" fmla="*/ 361507 w 2169042"/>
                  <a:gd name="connsiteY1" fmla="*/ 2276322 h 2574033"/>
                  <a:gd name="connsiteX2" fmla="*/ 1148316 w 2169042"/>
                  <a:gd name="connsiteY2" fmla="*/ 954 h 2574033"/>
                  <a:gd name="connsiteX3" fmla="*/ 2169042 w 2169042"/>
                  <a:gd name="connsiteY3" fmla="*/ 2574033 h 2574033"/>
                  <a:gd name="connsiteX4" fmla="*/ 2169042 w 2169042"/>
                  <a:gd name="connsiteY4" fmla="*/ 2574033 h 2574033"/>
                  <a:gd name="connsiteX0" fmla="*/ 0 w 2185107"/>
                  <a:gd name="connsiteY0" fmla="*/ 2573079 h 2573079"/>
                  <a:gd name="connsiteX1" fmla="*/ 361507 w 2185107"/>
                  <a:gd name="connsiteY1" fmla="*/ 2275368 h 2573079"/>
                  <a:gd name="connsiteX2" fmla="*/ 1148316 w 2185107"/>
                  <a:gd name="connsiteY2" fmla="*/ 0 h 2573079"/>
                  <a:gd name="connsiteX3" fmla="*/ 2083981 w 2185107"/>
                  <a:gd name="connsiteY3" fmla="*/ 2275369 h 2573079"/>
                  <a:gd name="connsiteX4" fmla="*/ 2169042 w 2185107"/>
                  <a:gd name="connsiteY4" fmla="*/ 2573079 h 2573079"/>
                  <a:gd name="connsiteX5" fmla="*/ 2169042 w 2185107"/>
                  <a:gd name="connsiteY5" fmla="*/ 2573079 h 2573079"/>
                  <a:gd name="connsiteX0" fmla="*/ 0 w 2169042"/>
                  <a:gd name="connsiteY0" fmla="*/ 2573079 h 2574066"/>
                  <a:gd name="connsiteX1" fmla="*/ 361507 w 2169042"/>
                  <a:gd name="connsiteY1" fmla="*/ 2275368 h 2574066"/>
                  <a:gd name="connsiteX2" fmla="*/ 1148316 w 2169042"/>
                  <a:gd name="connsiteY2" fmla="*/ 0 h 2574066"/>
                  <a:gd name="connsiteX3" fmla="*/ 1982381 w 2169042"/>
                  <a:gd name="connsiteY3" fmla="*/ 2283836 h 2574066"/>
                  <a:gd name="connsiteX4" fmla="*/ 2169042 w 2169042"/>
                  <a:gd name="connsiteY4" fmla="*/ 2573079 h 2574066"/>
                  <a:gd name="connsiteX5" fmla="*/ 2169042 w 2169042"/>
                  <a:gd name="connsiteY5" fmla="*/ 2573079 h 2574066"/>
                  <a:gd name="connsiteX0" fmla="*/ 0 w 2169042"/>
                  <a:gd name="connsiteY0" fmla="*/ 2573079 h 2574066"/>
                  <a:gd name="connsiteX1" fmla="*/ 361507 w 2169042"/>
                  <a:gd name="connsiteY1" fmla="*/ 2275368 h 2574066"/>
                  <a:gd name="connsiteX2" fmla="*/ 1148316 w 2169042"/>
                  <a:gd name="connsiteY2" fmla="*/ 0 h 2574066"/>
                  <a:gd name="connsiteX3" fmla="*/ 1821514 w 2169042"/>
                  <a:gd name="connsiteY3" fmla="*/ 2283836 h 2574066"/>
                  <a:gd name="connsiteX4" fmla="*/ 2169042 w 2169042"/>
                  <a:gd name="connsiteY4" fmla="*/ 2573079 h 2574066"/>
                  <a:gd name="connsiteX5" fmla="*/ 2169042 w 2169042"/>
                  <a:gd name="connsiteY5" fmla="*/ 2573079 h 2574066"/>
                  <a:gd name="connsiteX0" fmla="*/ 0 w 2169042"/>
                  <a:gd name="connsiteY0" fmla="*/ 2437613 h 2438600"/>
                  <a:gd name="connsiteX1" fmla="*/ 361507 w 2169042"/>
                  <a:gd name="connsiteY1" fmla="*/ 2139902 h 2438600"/>
                  <a:gd name="connsiteX2" fmla="*/ 1021316 w 2169042"/>
                  <a:gd name="connsiteY2" fmla="*/ 1 h 2438600"/>
                  <a:gd name="connsiteX3" fmla="*/ 1821514 w 2169042"/>
                  <a:gd name="connsiteY3" fmla="*/ 2148370 h 2438600"/>
                  <a:gd name="connsiteX4" fmla="*/ 2169042 w 2169042"/>
                  <a:gd name="connsiteY4" fmla="*/ 2437613 h 2438600"/>
                  <a:gd name="connsiteX5" fmla="*/ 2169042 w 2169042"/>
                  <a:gd name="connsiteY5" fmla="*/ 2437613 h 2438600"/>
                  <a:gd name="connsiteX0" fmla="*/ 0 w 2084375"/>
                  <a:gd name="connsiteY0" fmla="*/ 2446080 h 2446080"/>
                  <a:gd name="connsiteX1" fmla="*/ 276840 w 2084375"/>
                  <a:gd name="connsiteY1" fmla="*/ 2139902 h 2446080"/>
                  <a:gd name="connsiteX2" fmla="*/ 936649 w 2084375"/>
                  <a:gd name="connsiteY2" fmla="*/ 1 h 2446080"/>
                  <a:gd name="connsiteX3" fmla="*/ 1736847 w 2084375"/>
                  <a:gd name="connsiteY3" fmla="*/ 2148370 h 2446080"/>
                  <a:gd name="connsiteX4" fmla="*/ 2084375 w 2084375"/>
                  <a:gd name="connsiteY4" fmla="*/ 2437613 h 2446080"/>
                  <a:gd name="connsiteX5" fmla="*/ 2084375 w 2084375"/>
                  <a:gd name="connsiteY5" fmla="*/ 2437613 h 2446080"/>
                  <a:gd name="connsiteX0" fmla="*/ 0 w 2084375"/>
                  <a:gd name="connsiteY0" fmla="*/ 2446082 h 2446082"/>
                  <a:gd name="connsiteX1" fmla="*/ 327640 w 2084375"/>
                  <a:gd name="connsiteY1" fmla="*/ 2131438 h 2446082"/>
                  <a:gd name="connsiteX2" fmla="*/ 936649 w 2084375"/>
                  <a:gd name="connsiteY2" fmla="*/ 3 h 2446082"/>
                  <a:gd name="connsiteX3" fmla="*/ 1736847 w 2084375"/>
                  <a:gd name="connsiteY3" fmla="*/ 2148372 h 2446082"/>
                  <a:gd name="connsiteX4" fmla="*/ 2084375 w 2084375"/>
                  <a:gd name="connsiteY4" fmla="*/ 2437615 h 2446082"/>
                  <a:gd name="connsiteX5" fmla="*/ 2084375 w 2084375"/>
                  <a:gd name="connsiteY5" fmla="*/ 2437615 h 2446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084375" h="2446082">
                    <a:moveTo>
                      <a:pt x="0" y="2446082"/>
                    </a:moveTo>
                    <a:cubicBezTo>
                      <a:pt x="7088" y="2400008"/>
                      <a:pt x="189417" y="2556740"/>
                      <a:pt x="327640" y="2131438"/>
                    </a:cubicBezTo>
                    <a:cubicBezTo>
                      <a:pt x="465863" y="1706136"/>
                      <a:pt x="701781" y="-2819"/>
                      <a:pt x="936649" y="3"/>
                    </a:cubicBezTo>
                    <a:cubicBezTo>
                      <a:pt x="1171517" y="2825"/>
                      <a:pt x="1566726" y="1719526"/>
                      <a:pt x="1736847" y="2148372"/>
                    </a:cubicBezTo>
                    <a:cubicBezTo>
                      <a:pt x="1906968" y="2577219"/>
                      <a:pt x="2026454" y="2389408"/>
                      <a:pt x="2084375" y="2437615"/>
                    </a:cubicBezTo>
                    <a:lnTo>
                      <a:pt x="2084375" y="2437615"/>
                    </a:lnTo>
                  </a:path>
                </a:pathLst>
              </a:custGeom>
              <a:noFill/>
              <a:ln w="38100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-112" charset="0"/>
                  <a:ea typeface="Arial" pitchFamily="-112" charset="0"/>
                  <a:cs typeface="Arial" pitchFamily="-112" charset="0"/>
                </a:endParaRPr>
              </a:p>
            </p:txBody>
          </p:sp>
        </p:grp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B56D903C-0F3C-0845-B3FC-37D44889143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905000" y="4373881"/>
              <a:ext cx="533400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878A93F6-4E2A-5F4E-8910-0B56CC969133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2057400" y="533400"/>
              <a:ext cx="0" cy="399288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176F19E-E599-E24E-9682-40D6CE985369}"/>
                </a:ext>
              </a:extLst>
            </p:cNvPr>
            <p:cNvCxnSpPr/>
            <p:nvPr/>
          </p:nvCxnSpPr>
          <p:spPr bwMode="auto">
            <a:xfrm>
              <a:off x="5791200" y="762000"/>
              <a:ext cx="0" cy="3958592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rgbClr val="00B0F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CCD8DA9-F10B-F740-B55F-AE5F15748D53}"/>
                </a:ext>
              </a:extLst>
            </p:cNvPr>
            <p:cNvCxnSpPr/>
            <p:nvPr/>
          </p:nvCxnSpPr>
          <p:spPr bwMode="auto">
            <a:xfrm>
              <a:off x="5367313" y="762000"/>
              <a:ext cx="0" cy="3958592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rgbClr val="F03191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D1285F19-11B8-0441-BCEE-FACA1990F816}"/>
                </a:ext>
              </a:extLst>
            </p:cNvPr>
            <p:cNvSpPr/>
            <p:nvPr/>
          </p:nvSpPr>
          <p:spPr bwMode="auto">
            <a:xfrm>
              <a:off x="1069026" y="298591"/>
              <a:ext cx="740724" cy="343040"/>
            </a:xfrm>
            <a:prstGeom prst="roundRect">
              <a:avLst/>
            </a:prstGeom>
            <a:noFill/>
            <a:ln w="63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600" b="0" dirty="0">
                  <a:latin typeface="Arial" pitchFamily="-112" charset="0"/>
                  <a:ea typeface="Arial" pitchFamily="-112" charset="0"/>
                  <a:cs typeface="Arial" pitchFamily="-112" charset="0"/>
                </a:rPr>
                <a:t>count</a:t>
              </a: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</p:grp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B80C996D-16F1-9149-8E00-1BBE36FA537A}"/>
              </a:ext>
            </a:extLst>
          </p:cNvPr>
          <p:cNvSpPr txBox="1">
            <a:spLocks/>
          </p:cNvSpPr>
          <p:nvPr/>
        </p:nvSpPr>
        <p:spPr bwMode="auto">
          <a:xfrm>
            <a:off x="609600" y="5257800"/>
            <a:ext cx="8153400" cy="6065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0" dirty="0">
                <a:latin typeface="Arial" charset="0"/>
                <a:cs typeface="Arial" charset="0"/>
              </a:rPr>
              <a:t>if the distributions where less spread out, it would increase our chances to have a p&lt;0.05 </a:t>
            </a:r>
            <a:endParaRPr lang="en-US" b="0" dirty="0">
              <a:solidFill>
                <a:srgbClr val="99CC00"/>
              </a:solidFill>
              <a:latin typeface="Arial" charset="0"/>
              <a:cs typeface="Arial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5F0B404-1FF5-4F48-9B7D-D2C42E70ED94}"/>
              </a:ext>
            </a:extLst>
          </p:cNvPr>
          <p:cNvSpPr/>
          <p:nvPr/>
        </p:nvSpPr>
        <p:spPr>
          <a:xfrm>
            <a:off x="3984616" y="1219200"/>
            <a:ext cx="115929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99CC00"/>
                </a:solidFill>
              </a:rPr>
              <a:t>probably</a:t>
            </a:r>
          </a:p>
          <a:p>
            <a:pPr algn="ctr"/>
            <a:r>
              <a:rPr lang="en-US" dirty="0">
                <a:solidFill>
                  <a:srgbClr val="99CC00"/>
                </a:solidFill>
              </a:rPr>
              <a:t>p&lt;0.05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736BB5C9-81AF-C547-B884-11FCCC124793}"/>
              </a:ext>
            </a:extLst>
          </p:cNvPr>
          <p:cNvSpPr/>
          <p:nvPr/>
        </p:nvSpPr>
        <p:spPr bwMode="auto">
          <a:xfrm>
            <a:off x="7411805" y="4076701"/>
            <a:ext cx="1802267" cy="746759"/>
          </a:xfrm>
          <a:prstGeom prst="roundRect">
            <a:avLst/>
          </a:prstGeom>
          <a:noFill/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m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rPr>
              <a:t>emorization score</a:t>
            </a:r>
          </a:p>
        </p:txBody>
      </p:sp>
    </p:spTree>
    <p:extLst>
      <p:ext uri="{BB962C8B-B14F-4D97-AF65-F5344CB8AC3E}">
        <p14:creationId xmlns:p14="http://schemas.microsoft.com/office/powerpoint/2010/main" val="3906965054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12" charset="0"/>
            <a:ea typeface="Arial" pitchFamily="-112" charset="0"/>
            <a:cs typeface="Arial" pitchFamily="-112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12" charset="0"/>
            <a:ea typeface="Arial" pitchFamily="-112" charset="0"/>
            <a:cs typeface="Arial" pitchFamily="-112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60910</TotalTime>
  <Words>2678</Words>
  <Application>Microsoft Macintosh PowerPoint</Application>
  <PresentationFormat>On-screen Show (4:3)</PresentationFormat>
  <Paragraphs>402</Paragraphs>
  <Slides>79</Slides>
  <Notes>13</Notes>
  <HiddenSlides>3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79</vt:i4>
      </vt:variant>
    </vt:vector>
  </HeadingPairs>
  <TitlesOfParts>
    <vt:vector size="86" baseType="lpstr">
      <vt:lpstr>Arial</vt:lpstr>
      <vt:lpstr>Arial</vt:lpstr>
      <vt:lpstr>Cambria Math</vt:lpstr>
      <vt:lpstr>Courier</vt:lpstr>
      <vt:lpstr>Helvetica Neue</vt:lpstr>
      <vt:lpstr>Helvetica Neue Light</vt:lpstr>
      <vt:lpstr>Default Design</vt:lpstr>
      <vt:lpstr>PowerPoint Presentation</vt:lpstr>
      <vt:lpstr>PowerPoint Presentation</vt:lpstr>
      <vt:lpstr>PowerPoint Presentation</vt:lpstr>
      <vt:lpstr>lets go back to our memorization experience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paired t-test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unpaired t-test</vt:lpstr>
      <vt:lpstr>PowerPoint Presentation</vt:lpstr>
      <vt:lpstr>PowerPoint Presentation</vt:lpstr>
      <vt:lpstr>anovas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degrees of freedom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statistic tests  on multiple ID variables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</vt:lpstr>
      <vt:lpstr>take away</vt:lpstr>
      <vt:lpstr>PowerPoint Presentation</vt:lpstr>
      <vt:lpstr>end</vt:lpstr>
      <vt:lpstr>extra</vt:lpstr>
      <vt:lpstr>two ways ANOVA practically</vt:lpstr>
      <vt:lpstr>PowerPoint Presentation</vt:lpstr>
      <vt:lpstr>PowerPoint Presentation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Patrck Baudisch</dc:creator>
  <cp:lastModifiedBy>Anne Roudaut</cp:lastModifiedBy>
  <cp:revision>1009</cp:revision>
  <cp:lastPrinted>2019-11-25T09:18:04Z</cp:lastPrinted>
  <dcterms:created xsi:type="dcterms:W3CDTF">2010-06-22T07:38:57Z</dcterms:created>
  <dcterms:modified xsi:type="dcterms:W3CDTF">2019-12-02T12:09:00Z</dcterms:modified>
</cp:coreProperties>
</file>